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30"/>
  </p:notesMasterIdLst>
  <p:sldIdLst>
    <p:sldId id="283" r:id="rId2"/>
    <p:sldId id="256" r:id="rId3"/>
    <p:sldId id="257" r:id="rId4"/>
    <p:sldId id="259" r:id="rId5"/>
    <p:sldId id="261" r:id="rId6"/>
    <p:sldId id="258" r:id="rId7"/>
    <p:sldId id="260" r:id="rId8"/>
    <p:sldId id="262" r:id="rId9"/>
    <p:sldId id="263" r:id="rId10"/>
    <p:sldId id="264" r:id="rId11"/>
    <p:sldId id="265" r:id="rId12"/>
    <p:sldId id="266" r:id="rId13"/>
    <p:sldId id="281"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69" autoAdjust="0"/>
  </p:normalViewPr>
  <p:slideViewPr>
    <p:cSldViewPr>
      <p:cViewPr varScale="1">
        <p:scale>
          <a:sx n="90" d="100"/>
          <a:sy n="90" d="100"/>
        </p:scale>
        <p:origin x="1234" y="67"/>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1989D7-DF6D-4A93-A3AD-9655DFE75227}" type="datetimeFigureOut">
              <a:rPr lang="en-IN" smtClean="0"/>
              <a:t>17-02-2025</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9419BB-1227-4864-8F62-1055453387F2}" type="slidenum">
              <a:rPr lang="en-IN" smtClean="0"/>
              <a:t>‹#›</a:t>
            </a:fld>
            <a:endParaRPr lang="en-IN"/>
          </a:p>
        </p:txBody>
      </p:sp>
    </p:spTree>
    <p:extLst>
      <p:ext uri="{BB962C8B-B14F-4D97-AF65-F5344CB8AC3E}">
        <p14:creationId xmlns:p14="http://schemas.microsoft.com/office/powerpoint/2010/main" val="1936559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62DD2E70-4736-4B8F-8F26-05E5DA63A090}" type="datetimeFigureOut">
              <a:rPr lang="en-IN" smtClean="0"/>
              <a:t>17-02-2025</a:t>
            </a:fld>
            <a:endParaRPr lang="en-IN"/>
          </a:p>
        </p:txBody>
      </p:sp>
      <p:sp>
        <p:nvSpPr>
          <p:cNvPr id="19" name="Footer Placeholder 18"/>
          <p:cNvSpPr>
            <a:spLocks noGrp="1"/>
          </p:cNvSpPr>
          <p:nvPr>
            <p:ph type="ftr" sz="quarter" idx="11"/>
          </p:nvPr>
        </p:nvSpPr>
        <p:spPr/>
        <p:txBody>
          <a:bodyPr/>
          <a:lstStyle/>
          <a:p>
            <a:endParaRPr lang="en-IN"/>
          </a:p>
        </p:txBody>
      </p:sp>
      <p:sp>
        <p:nvSpPr>
          <p:cNvPr id="27" name="Slide Number Placeholder 26"/>
          <p:cNvSpPr>
            <a:spLocks noGrp="1"/>
          </p:cNvSpPr>
          <p:nvPr>
            <p:ph type="sldNum" sz="quarter" idx="12"/>
          </p:nvPr>
        </p:nvSpPr>
        <p:spPr/>
        <p:txBody>
          <a:bodyPr/>
          <a:lstStyle/>
          <a:p>
            <a:fld id="{9ED25AAB-A3A4-4D89-84B2-40541A226588}" type="slidenum">
              <a:rPr lang="en-IN" smtClean="0"/>
              <a:t>‹#›</a:t>
            </a:fld>
            <a:endParaRPr lang="en-IN"/>
          </a:p>
        </p:txBody>
      </p:sp>
    </p:spTree>
  </p:cSld>
  <p:clrMapOvr>
    <a:overrideClrMapping bg1="dk1" tx1="lt1" bg2="dk2" tx2="lt2" accent1="accent1" accent2="accent2" accent3="accent3" accent4="accent4" accent5="accent5" accent6="accent6" hlink="hlink" folHlink="folHlink"/>
  </p:clrMapOvr>
  <p:transition spd="med">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2DD2E70-4736-4B8F-8F26-05E5DA63A090}" type="datetimeFigureOut">
              <a:rPr lang="en-IN" smtClean="0"/>
              <a:t>17-02-2025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ED25AAB-A3A4-4D89-84B2-40541A226588}" type="slidenum">
              <a:rPr lang="en-IN" smtClean="0"/>
              <a:t>‹#›</a:t>
            </a:fld>
            <a:endParaRPr lang="en-IN"/>
          </a:p>
        </p:txBody>
      </p:sp>
    </p:spTree>
  </p:cSld>
  <p:clrMapOvr>
    <a:masterClrMapping/>
  </p:clrMapOvr>
  <p:transition spd="med">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2DD2E70-4736-4B8F-8F26-05E5DA63A090}" type="datetimeFigureOut">
              <a:rPr lang="en-IN" smtClean="0"/>
              <a:t>17-02-2025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ED25AAB-A3A4-4D89-84B2-40541A226588}" type="slidenum">
              <a:rPr lang="en-IN" smtClean="0"/>
              <a:t>‹#›</a:t>
            </a:fld>
            <a:endParaRPr lang="en-IN"/>
          </a:p>
        </p:txBody>
      </p:sp>
    </p:spTree>
  </p:cSld>
  <p:clrMapOvr>
    <a:overrideClrMapping bg1="dk1" tx1="lt1" bg2="dk2" tx2="lt2" accent1="accent1" accent2="accent2" accent3="accent3" accent4="accent4" accent5="accent5" accent6="accent6" hlink="hlink" folHlink="folHlink"/>
  </p:clrMapOvr>
  <p:transition spd="med">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2DD2E70-4736-4B8F-8F26-05E5DA63A090}" type="datetimeFigureOut">
              <a:rPr lang="en-IN" smtClean="0"/>
              <a:t>17-02-2025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ED25AAB-A3A4-4D89-84B2-40541A226588}" type="slidenum">
              <a:rPr lang="en-IN" smtClean="0"/>
              <a:t>‹#›</a:t>
            </a:fld>
            <a:endParaRPr lang="en-IN"/>
          </a:p>
        </p:txBody>
      </p:sp>
    </p:spTree>
  </p:cSld>
  <p:clrMapOvr>
    <a:masterClrMapping/>
  </p:clrMapOvr>
  <p:transition spd="med">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2DD2E70-4736-4B8F-8F26-05E5DA63A090}" type="datetimeFigureOut">
              <a:rPr lang="en-IN" smtClean="0"/>
              <a:t>17-02-2025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ED25AAB-A3A4-4D89-84B2-40541A226588}" type="slidenum">
              <a:rPr lang="en-IN" smtClean="0"/>
              <a:t>‹#›</a:t>
            </a:fld>
            <a:endParaRPr lang="en-IN"/>
          </a:p>
        </p:txBody>
      </p:sp>
    </p:spTree>
  </p:cSld>
  <p:clrMapOvr>
    <a:masterClrMapping/>
  </p:clrMapOvr>
  <p:transition spd="med">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62DD2E70-4736-4B8F-8F26-05E5DA63A090}" type="datetimeFigureOut">
              <a:rPr lang="en-IN" smtClean="0"/>
              <a:t>17-02-2025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ED25AAB-A3A4-4D89-84B2-40541A226588}" type="slidenum">
              <a:rPr lang="en-IN" smtClean="0"/>
              <a:t>‹#›</a:t>
            </a:fld>
            <a:endParaRPr lang="en-IN"/>
          </a:p>
        </p:txBody>
      </p:sp>
    </p:spTree>
  </p:cSld>
  <p:clrMapOvr>
    <a:masterClrMapping/>
  </p:clrMapOvr>
  <p:transition spd="med">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DD2E70-4736-4B8F-8F26-05E5DA63A090}" type="datetimeFigureOut">
              <a:rPr lang="en-IN" smtClean="0"/>
              <a:t>17-02-2025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ED25AAB-A3A4-4D89-84B2-40541A226588}" type="slidenum">
              <a:rPr lang="en-IN" smtClean="0"/>
              <a:t>‹#›</a:t>
            </a:fld>
            <a:endParaRPr lang="en-IN"/>
          </a:p>
        </p:txBody>
      </p:sp>
    </p:spTree>
  </p:cSld>
  <p:clrMapOvr>
    <a:masterClrMapping/>
  </p:clrMapOvr>
  <p:transition spd="med">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2DD2E70-4736-4B8F-8F26-05E5DA63A090}" type="datetimeFigureOut">
              <a:rPr lang="en-IN" smtClean="0"/>
              <a:t>17-02-2025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ED25AAB-A3A4-4D89-84B2-40541A226588}" type="slidenum">
              <a:rPr lang="en-IN" smtClean="0"/>
              <a:t>‹#›</a:t>
            </a:fld>
            <a:endParaRPr lang="en-IN"/>
          </a:p>
        </p:txBody>
      </p:sp>
    </p:spTree>
  </p:cSld>
  <p:clrMapOvr>
    <a:masterClrMapping/>
  </p:clrMapOvr>
  <p:transition spd="med">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2DD2E70-4736-4B8F-8F26-05E5DA63A090}" type="datetimeFigureOut">
              <a:rPr lang="en-IN" smtClean="0"/>
              <a:t>17-02-2025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8077200" y="6356350"/>
            <a:ext cx="609600" cy="365125"/>
          </a:xfrm>
        </p:spPr>
        <p:txBody>
          <a:bodyPr/>
          <a:lstStyle/>
          <a:p>
            <a:fld id="{9ED25AAB-A3A4-4D89-84B2-40541A226588}" type="slidenum">
              <a:rPr lang="en-IN" smtClean="0"/>
              <a:t>‹#›</a:t>
            </a:fld>
            <a:endParaRPr lang="en-IN"/>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med">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2DD2E70-4736-4B8F-8F26-05E5DA63A090}" type="datetimeFigureOut">
              <a:rPr lang="en-IN" smtClean="0"/>
              <a:t>17-02-2025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ED25AAB-A3A4-4D89-84B2-40541A226588}" type="slidenum">
              <a:rPr lang="en-IN" smtClean="0"/>
              <a:t>‹#›</a:t>
            </a:fld>
            <a:endParaRPr lang="en-IN"/>
          </a:p>
        </p:txBody>
      </p:sp>
    </p:spTree>
  </p:cSld>
  <p:clrMapOvr>
    <a:masterClrMapping/>
  </p:clrMapOvr>
  <p:transition spd="med">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2DD2E70-4736-4B8F-8F26-05E5DA63A090}" type="datetimeFigureOut">
              <a:rPr lang="en-IN" smtClean="0"/>
              <a:t>17-02-2025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ED25AAB-A3A4-4D89-84B2-40541A226588}" type="slidenum">
              <a:rPr lang="en-IN" smtClean="0"/>
              <a:t>‹#›</a:t>
            </a:fld>
            <a:endParaRPr lang="en-IN"/>
          </a:p>
        </p:txBody>
      </p:sp>
    </p:spTree>
  </p:cSld>
  <p:clrMapOvr>
    <a:masterClrMapping/>
  </p:clrMapOvr>
  <p:transition spd="med">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2DD2E70-4736-4B8F-8F26-05E5DA63A090}" type="datetimeFigureOut">
              <a:rPr lang="en-IN" smtClean="0"/>
              <a:t>17-02-2025</a:t>
            </a:fld>
            <a:endParaRPr lang="en-IN"/>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IN"/>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ED25AAB-A3A4-4D89-84B2-40541A226588}" type="slidenum">
              <a:rPr lang="en-IN" smtClean="0"/>
              <a:t>‹#›</a:t>
            </a:fld>
            <a:endParaRPr lang="en-IN"/>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ransition spd="med">
    <p:pull/>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3.jpeg"/><Relationship Id="rId1"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en.wikipedia.org/wiki/Sodium_hexametaphosphate#cite_note-G&amp;E-3" TargetMode="External"/><Relationship Id="rId2" Type="http://schemas.openxmlformats.org/officeDocument/2006/relationships/hyperlink" Target="https://en.wikipedia.org/wiki/Salt_(chemistry)" TargetMode="Externa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7.jpe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 Id="rId5" Type="http://schemas.openxmlformats.org/officeDocument/2006/relationships/image" Target="../media/image35.png"/><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www.motherindiagroup.com/" TargetMode="External"/><Relationship Id="rId1" Type="http://schemas.openxmlformats.org/officeDocument/2006/relationships/slideLayout" Target="../slideLayouts/slideLayout4.xml"/><Relationship Id="rId5" Type="http://schemas.openxmlformats.org/officeDocument/2006/relationships/image" Target="../media/image40.jpeg"/><Relationship Id="rId4" Type="http://schemas.openxmlformats.org/officeDocument/2006/relationships/image" Target="../media/image3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3">
            <a:extLst>
              <a:ext uri="{FF2B5EF4-FFF2-40B4-BE49-F238E27FC236}">
                <a16:creationId xmlns:a16="http://schemas.microsoft.com/office/drawing/2014/main" id="{3D0EE80A-E63B-49FA-3EB2-67FE4CD378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69319" y="0"/>
            <a:ext cx="1285875" cy="12858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7">
            <a:extLst>
              <a:ext uri="{FF2B5EF4-FFF2-40B4-BE49-F238E27FC236}">
                <a16:creationId xmlns:a16="http://schemas.microsoft.com/office/drawing/2014/main" id="{A9EAA828-3338-C8D9-918E-6F182E90F37D}"/>
              </a:ext>
            </a:extLst>
          </p:cNvPr>
          <p:cNvSpPr txBox="1"/>
          <p:nvPr/>
        </p:nvSpPr>
        <p:spPr>
          <a:xfrm>
            <a:off x="2023110" y="8884920"/>
            <a:ext cx="7854950" cy="523875"/>
          </a:xfrm>
          <a:prstGeom prst="rect">
            <a:avLst/>
          </a:prstGeom>
          <a:noFill/>
        </p:spPr>
        <p:txBody>
          <a:bodyPr wrap="square">
            <a:spAutoFit/>
          </a:bodyPr>
          <a:lstStyle/>
          <a:p>
            <a:pPr>
              <a:lnSpc>
                <a:spcPct val="115000"/>
              </a:lnSpc>
              <a:spcAft>
                <a:spcPts val="1000"/>
              </a:spcAft>
            </a:pPr>
            <a:r>
              <a:rPr lang="en-IN" sz="1800" kern="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1760069A-1B2C-0B96-2A41-FBC28CF68DC2}"/>
              </a:ext>
            </a:extLst>
          </p:cNvPr>
          <p:cNvSpPr>
            <a:spLocks noChangeArrowheads="1"/>
          </p:cNvSpPr>
          <p:nvPr/>
        </p:nvSpPr>
        <p:spPr bwMode="auto">
          <a:xfrm>
            <a:off x="950210" y="1776032"/>
            <a:ext cx="6912768"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730875" algn="r"/>
              </a:tabLst>
              <a:defRPr>
                <a:solidFill>
                  <a:schemeClr val="tx1"/>
                </a:solidFill>
                <a:latin typeface="Arial" panose="020B0604020202020204" pitchFamily="34" charset="0"/>
              </a:defRPr>
            </a:lvl1pPr>
            <a:lvl2pPr eaLnBrk="0" fontAlgn="base" hangingPunct="0">
              <a:spcBef>
                <a:spcPct val="0"/>
              </a:spcBef>
              <a:spcAft>
                <a:spcPct val="0"/>
              </a:spcAft>
              <a:tabLst>
                <a:tab pos="5730875" algn="r"/>
              </a:tabLst>
              <a:defRPr>
                <a:solidFill>
                  <a:schemeClr val="tx1"/>
                </a:solidFill>
                <a:latin typeface="Arial" panose="020B0604020202020204" pitchFamily="34" charset="0"/>
              </a:defRPr>
            </a:lvl2pPr>
            <a:lvl3pPr eaLnBrk="0" fontAlgn="base" hangingPunct="0">
              <a:spcBef>
                <a:spcPct val="0"/>
              </a:spcBef>
              <a:spcAft>
                <a:spcPct val="0"/>
              </a:spcAft>
              <a:tabLst>
                <a:tab pos="5730875" algn="r"/>
              </a:tabLst>
              <a:defRPr>
                <a:solidFill>
                  <a:schemeClr val="tx1"/>
                </a:solidFill>
                <a:latin typeface="Arial" panose="020B0604020202020204" pitchFamily="34" charset="0"/>
              </a:defRPr>
            </a:lvl3pPr>
            <a:lvl4pPr eaLnBrk="0" fontAlgn="base" hangingPunct="0">
              <a:spcBef>
                <a:spcPct val="0"/>
              </a:spcBef>
              <a:spcAft>
                <a:spcPct val="0"/>
              </a:spcAft>
              <a:tabLst>
                <a:tab pos="5730875" algn="r"/>
              </a:tabLst>
              <a:defRPr>
                <a:solidFill>
                  <a:schemeClr val="tx1"/>
                </a:solidFill>
                <a:latin typeface="Arial" panose="020B0604020202020204" pitchFamily="34" charset="0"/>
              </a:defRPr>
            </a:lvl4pPr>
            <a:lvl5pPr eaLnBrk="0" fontAlgn="base" hangingPunct="0">
              <a:spcBef>
                <a:spcPct val="0"/>
              </a:spcBef>
              <a:spcAft>
                <a:spcPct val="0"/>
              </a:spcAft>
              <a:tabLst>
                <a:tab pos="5730875" algn="r"/>
              </a:tabLst>
              <a:defRPr>
                <a:solidFill>
                  <a:schemeClr val="tx1"/>
                </a:solidFill>
                <a:latin typeface="Arial" panose="020B0604020202020204" pitchFamily="34" charset="0"/>
              </a:defRPr>
            </a:lvl5pPr>
            <a:lvl6pPr eaLnBrk="0" fontAlgn="base" hangingPunct="0">
              <a:spcBef>
                <a:spcPct val="0"/>
              </a:spcBef>
              <a:spcAft>
                <a:spcPct val="0"/>
              </a:spcAft>
              <a:tabLst>
                <a:tab pos="5730875" algn="r"/>
              </a:tabLst>
              <a:defRPr>
                <a:solidFill>
                  <a:schemeClr val="tx1"/>
                </a:solidFill>
                <a:latin typeface="Arial" panose="020B0604020202020204" pitchFamily="34" charset="0"/>
              </a:defRPr>
            </a:lvl6pPr>
            <a:lvl7pPr eaLnBrk="0" fontAlgn="base" hangingPunct="0">
              <a:spcBef>
                <a:spcPct val="0"/>
              </a:spcBef>
              <a:spcAft>
                <a:spcPct val="0"/>
              </a:spcAft>
              <a:tabLst>
                <a:tab pos="5730875" algn="r"/>
              </a:tabLst>
              <a:defRPr>
                <a:solidFill>
                  <a:schemeClr val="tx1"/>
                </a:solidFill>
                <a:latin typeface="Arial" panose="020B0604020202020204" pitchFamily="34" charset="0"/>
              </a:defRPr>
            </a:lvl7pPr>
            <a:lvl8pPr eaLnBrk="0" fontAlgn="base" hangingPunct="0">
              <a:spcBef>
                <a:spcPct val="0"/>
              </a:spcBef>
              <a:spcAft>
                <a:spcPct val="0"/>
              </a:spcAft>
              <a:tabLst>
                <a:tab pos="5730875" algn="r"/>
              </a:tabLst>
              <a:defRPr>
                <a:solidFill>
                  <a:schemeClr val="tx1"/>
                </a:solidFill>
                <a:latin typeface="Arial" panose="020B0604020202020204" pitchFamily="34" charset="0"/>
              </a:defRPr>
            </a:lvl8pPr>
            <a:lvl9pPr eaLnBrk="0" fontAlgn="base" hangingPunct="0">
              <a:spcBef>
                <a:spcPct val="0"/>
              </a:spcBef>
              <a:spcAft>
                <a:spcPct val="0"/>
              </a:spcAft>
              <a:tabLst>
                <a:tab pos="5730875" algn="r"/>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5730875" algn="r"/>
              </a:tabLst>
            </a:pPr>
            <a:r>
              <a:rPr kumimoji="0" lang="en-US" altLang="en-US" sz="2600" b="1" i="0" u="sng"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M/s. Mother India Life Spaces and Infra Engineering Limited, INDIA.</a:t>
            </a:r>
            <a:endParaRPr kumimoji="0" lang="en-US" altLang="en-US" sz="6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tab pos="5730875" algn="r"/>
              </a:tabLst>
            </a:pPr>
            <a:br>
              <a:rPr kumimoji="0" lang="en-US" altLang="en-US" sz="2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br>
            <a:r>
              <a:rPr kumimoji="0" lang="en-US" altLang="en-US"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(Deals in Exports: All Agricultural Food Products, FMCG., Construction Materials, </a:t>
            </a:r>
            <a:r>
              <a:rPr kumimoji="0" lang="en-US" altLang="en-US" sz="2000" b="0" i="0" u="none" strike="noStrike" cap="none" normalizeH="0" baseline="0" dirty="0">
                <a:ln>
                  <a:noFill/>
                </a:ln>
                <a:solidFill>
                  <a:srgbClr val="001D35"/>
                </a:solidFill>
                <a:effectLst/>
                <a:latin typeface="Arial" panose="020B0604020202020204" pitchFamily="34" charset="0"/>
                <a:ea typeface="Calibri" panose="020F0502020204030204" pitchFamily="34" charset="0"/>
                <a:cs typeface="Arial" panose="020B0604020202020204" pitchFamily="34" charset="0"/>
              </a:rPr>
              <a:t>Garments, </a:t>
            </a:r>
          </a:p>
          <a:p>
            <a:pPr marL="0" marR="0" lvl="0" indent="0" algn="ctr" defTabSz="914400" rtl="0" eaLnBrk="0" fontAlgn="base" latinLnBrk="0" hangingPunct="0">
              <a:lnSpc>
                <a:spcPct val="100000"/>
              </a:lnSpc>
              <a:spcBef>
                <a:spcPct val="0"/>
              </a:spcBef>
              <a:spcAft>
                <a:spcPct val="0"/>
              </a:spcAft>
              <a:buClrTx/>
              <a:buSzTx/>
              <a:buFontTx/>
              <a:buNone/>
              <a:tabLst>
                <a:tab pos="5730875" algn="r"/>
              </a:tabLst>
            </a:pPr>
            <a:r>
              <a:rPr kumimoji="0" lang="en-US" altLang="en-US" sz="2000" b="0" i="0" u="none" strike="noStrike" cap="none" normalizeH="0" baseline="0" dirty="0">
                <a:ln>
                  <a:noFill/>
                </a:ln>
                <a:solidFill>
                  <a:srgbClr val="001D35"/>
                </a:solidFill>
                <a:effectLst/>
                <a:latin typeface="Arial" panose="020B0604020202020204" pitchFamily="34" charset="0"/>
                <a:ea typeface="Calibri" panose="020F0502020204030204" pitchFamily="34" charset="0"/>
                <a:cs typeface="Arial" panose="020B0604020202020204" pitchFamily="34" charset="0"/>
              </a:rPr>
              <a:t>Jute, Coco Pet, Chemicals, Abrasives</a:t>
            </a:r>
            <a:r>
              <a:rPr kumimoji="0" lang="en-US" altLang="en-US"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br>
              <a:rPr kumimoji="0" lang="en-US" altLang="en-US"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br>
            <a:r>
              <a:rPr kumimoji="0" lang="en-US" altLang="en-US" sz="20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br>
              <a:rPr kumimoji="0" lang="en-US" altLang="en-US"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br>
            <a:r>
              <a:rPr kumimoji="0" lang="en-US" altLang="en-US" sz="2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The Reverse Buyer </a:t>
            </a:r>
            <a:r>
              <a:rPr kumimoji="0" lang="en-US" altLang="en-US" sz="2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a:t>
            </a:r>
            <a:r>
              <a:rPr kumimoji="0" lang="en-US" altLang="en-US" sz="2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Seller Meet (RBSM)</a:t>
            </a:r>
            <a:endParaRPr kumimoji="0" lang="en-US" altLang="en-US" sz="6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tab pos="5730875" algn="r"/>
              </a:tabLst>
            </a:pPr>
            <a:r>
              <a:rPr kumimoji="0" lang="en-US" altLang="en-US" sz="2200" b="1" i="0" u="sng"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M/s. Nivi Exim </a:t>
            </a:r>
            <a:r>
              <a:rPr kumimoji="0" lang="en-US" altLang="en-US" sz="2200" b="1" i="0" u="sng" strike="noStrike" cap="none" normalizeH="0" baseline="0" dirty="0" err="1">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Pty.Limited</a:t>
            </a:r>
            <a:r>
              <a:rPr kumimoji="0" lang="en-US" altLang="en-US" sz="2200" b="1" i="0" u="sng"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kumimoji="0" lang="en-US" altLang="en-US" sz="2200" b="1" i="0" u="sng"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2200" b="1" i="0" u="sng"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Australia</a:t>
            </a:r>
            <a:br>
              <a:rPr kumimoji="0" lang="en-US" altLang="en-US" sz="2200" b="1" i="0" u="sng"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br>
            <a:br>
              <a:rPr kumimoji="0" lang="en-US" altLang="en-US" sz="2200" b="1" i="0" u="sng"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br>
            <a:endParaRPr kumimoji="0" lang="en-US" altLang="en-US" sz="6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tab pos="5730875" algn="r"/>
              </a:tabLst>
            </a:pPr>
            <a:r>
              <a:rPr kumimoji="0" lang="en-US" altLang="en-US" sz="18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On dated: 18.02.2025 &amp; 19.02.2025</a:t>
            </a:r>
            <a:br>
              <a:rPr kumimoji="0" lang="en-US" altLang="en-US" sz="18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br>
            <a:r>
              <a:rPr kumimoji="0" lang="en-US" altLang="en-US" sz="18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At: Venue:</a:t>
            </a:r>
            <a:r>
              <a:rPr kumimoji="0" lang="en-US" altLang="en-US" sz="18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kumimoji="0" lang="en-US" altLang="en-US" sz="18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Hotel Radisson Blu Resorts, Visakhapatnam.</a:t>
            </a:r>
            <a:endParaRPr kumimoji="0" lang="en-US" altLang="en-US" sz="6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tab pos="5730875" algn="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 name="Picture 9">
            <a:extLst>
              <a:ext uri="{FF2B5EF4-FFF2-40B4-BE49-F238E27FC236}">
                <a16:creationId xmlns:a16="http://schemas.microsoft.com/office/drawing/2014/main" id="{2519042E-0E52-46EE-2351-17FF35B9182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57" y="0"/>
            <a:ext cx="1284605" cy="1284605"/>
          </a:xfrm>
          <a:prstGeom prst="rect">
            <a:avLst/>
          </a:prstGeom>
          <a:noFill/>
          <a:extLst>
            <a:ext uri="{909E8E84-426E-40DD-AFC4-6F175D3DCCD1}">
              <a14:hiddenFill xmlns:a14="http://schemas.microsoft.com/office/drawing/2010/main">
                <a:solidFill>
                  <a:srgbClr val="FFFFFF"/>
                </a:solidFill>
              </a14:hiddenFill>
            </a:ext>
          </a:extLst>
        </p:spPr>
      </p:pic>
      <p:pic>
        <p:nvPicPr>
          <p:cNvPr id="3" name="Real estate ep 2">
            <a:hlinkClick r:id="" action="ppaction://media"/>
            <a:extLst>
              <a:ext uri="{FF2B5EF4-FFF2-40B4-BE49-F238E27FC236}">
                <a16:creationId xmlns:a16="http://schemas.microsoft.com/office/drawing/2014/main" id="{F11AD40A-DAEB-E2FC-D701-8AE05F465CC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12256" y="6300347"/>
            <a:ext cx="487363" cy="487363"/>
          </a:xfrm>
          <a:prstGeom prst="rect">
            <a:avLst/>
          </a:prstGeom>
        </p:spPr>
      </p:pic>
    </p:spTree>
    <p:extLst>
      <p:ext uri="{BB962C8B-B14F-4D97-AF65-F5344CB8AC3E}">
        <p14:creationId xmlns:p14="http://schemas.microsoft.com/office/powerpoint/2010/main" val="228809984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41463" numSld="999"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60648"/>
            <a:ext cx="7772400" cy="965969"/>
          </a:xfrm>
        </p:spPr>
        <p:txBody>
          <a:bodyPr/>
          <a:lstStyle/>
          <a:p>
            <a:pPr algn="ctr"/>
            <a:r>
              <a:rPr lang="en-IN" b="1" dirty="0">
                <a:solidFill>
                  <a:srgbClr val="FFFF00"/>
                </a:solidFill>
              </a:rPr>
              <a:t>Abrasives Media</a:t>
            </a:r>
            <a:endParaRPr lang="en-IN" dirty="0">
              <a:solidFill>
                <a:srgbClr val="FFFF00"/>
              </a:solidFill>
            </a:endParaRPr>
          </a:p>
        </p:txBody>
      </p:sp>
      <p:sp>
        <p:nvSpPr>
          <p:cNvPr id="3" name="Subtitle 2"/>
          <p:cNvSpPr>
            <a:spLocks noGrp="1"/>
          </p:cNvSpPr>
          <p:nvPr>
            <p:ph type="subTitle" idx="1"/>
          </p:nvPr>
        </p:nvSpPr>
        <p:spPr>
          <a:xfrm>
            <a:off x="323528" y="1628800"/>
            <a:ext cx="6400800" cy="4536504"/>
          </a:xfrm>
        </p:spPr>
        <p:txBody>
          <a:bodyPr>
            <a:normAutofit lnSpcReduction="10000"/>
          </a:bodyPr>
          <a:lstStyle/>
          <a:p>
            <a:pPr marL="457200" indent="-457200" algn="l">
              <a:buFont typeface="Arial" panose="020B0604020202020204" pitchFamily="34" charset="0"/>
              <a:buChar char="•"/>
            </a:pPr>
            <a:r>
              <a:rPr lang="en-IN" dirty="0">
                <a:solidFill>
                  <a:schemeClr val="tx1"/>
                </a:solidFill>
              </a:rPr>
              <a:t>Brown Fused Alumina</a:t>
            </a:r>
          </a:p>
          <a:p>
            <a:pPr marL="457200" indent="-457200" algn="l">
              <a:buFont typeface="Arial" panose="020B0604020202020204" pitchFamily="34" charset="0"/>
              <a:buChar char="•"/>
            </a:pPr>
            <a:r>
              <a:rPr lang="en-IN" dirty="0">
                <a:solidFill>
                  <a:schemeClr val="tx1"/>
                </a:solidFill>
              </a:rPr>
              <a:t>Indian Garnet</a:t>
            </a:r>
          </a:p>
          <a:p>
            <a:pPr marL="457200" indent="-457200" algn="l">
              <a:buFont typeface="Arial" panose="020B0604020202020204" pitchFamily="34" charset="0"/>
              <a:buChar char="•"/>
            </a:pPr>
            <a:r>
              <a:rPr lang="en-IN" dirty="0">
                <a:solidFill>
                  <a:schemeClr val="tx1"/>
                </a:solidFill>
              </a:rPr>
              <a:t> Glass Beads</a:t>
            </a:r>
          </a:p>
          <a:p>
            <a:pPr marL="457200" indent="-457200" algn="l">
              <a:buFont typeface="Arial" panose="020B0604020202020204" pitchFamily="34" charset="0"/>
              <a:buChar char="•"/>
            </a:pPr>
            <a:r>
              <a:rPr lang="en-IN" dirty="0">
                <a:solidFill>
                  <a:schemeClr val="tx1"/>
                </a:solidFill>
              </a:rPr>
              <a:t> Steel Shot</a:t>
            </a:r>
          </a:p>
          <a:p>
            <a:pPr marL="457200" indent="-457200" algn="l">
              <a:buFont typeface="Arial" panose="020B0604020202020204" pitchFamily="34" charset="0"/>
              <a:buChar char="•"/>
            </a:pPr>
            <a:r>
              <a:rPr lang="en-IN" dirty="0">
                <a:solidFill>
                  <a:schemeClr val="tx1"/>
                </a:solidFill>
              </a:rPr>
              <a:t> Steel Grits</a:t>
            </a:r>
          </a:p>
          <a:p>
            <a:pPr marL="457200" indent="-457200" algn="l">
              <a:buFont typeface="Arial" panose="020B0604020202020204" pitchFamily="34" charset="0"/>
              <a:buChar char="•"/>
            </a:pPr>
            <a:r>
              <a:rPr lang="en-IN" dirty="0">
                <a:solidFill>
                  <a:schemeClr val="tx1"/>
                </a:solidFill>
              </a:rPr>
              <a:t> White Fused Alumina</a:t>
            </a:r>
          </a:p>
          <a:p>
            <a:pPr marL="457200" indent="-457200" algn="l">
              <a:buFont typeface="Arial" panose="020B0604020202020204" pitchFamily="34" charset="0"/>
              <a:buChar char="•"/>
            </a:pPr>
            <a:r>
              <a:rPr lang="en-IN" dirty="0">
                <a:solidFill>
                  <a:schemeClr val="tx1"/>
                </a:solidFill>
              </a:rPr>
              <a:t> Pink Fused Alumina</a:t>
            </a:r>
          </a:p>
          <a:p>
            <a:pPr marL="457200" indent="-457200" algn="l">
              <a:buFont typeface="Arial" panose="020B0604020202020204" pitchFamily="34" charset="0"/>
              <a:buChar char="•"/>
            </a:pPr>
            <a:r>
              <a:rPr lang="en-IN" dirty="0">
                <a:solidFill>
                  <a:schemeClr val="tx1"/>
                </a:solidFill>
              </a:rPr>
              <a:t> Black Silicon Carbide</a:t>
            </a:r>
          </a:p>
          <a:p>
            <a:pPr marL="457200" indent="-457200" algn="l">
              <a:buFont typeface="Arial" panose="020B0604020202020204" pitchFamily="34" charset="0"/>
              <a:buChar char="•"/>
            </a:pPr>
            <a:r>
              <a:rPr lang="en-IN" dirty="0">
                <a:solidFill>
                  <a:schemeClr val="tx1"/>
                </a:solidFill>
              </a:rPr>
              <a:t>Copper Slag </a:t>
            </a:r>
          </a:p>
          <a:p>
            <a:pPr marL="457200" indent="-457200" algn="l">
              <a:buFont typeface="Arial" panose="020B0604020202020204" pitchFamily="34" charset="0"/>
              <a:buChar char="•"/>
            </a:pPr>
            <a:r>
              <a:rPr lang="en-IN" dirty="0">
                <a:solidFill>
                  <a:schemeClr val="tx1"/>
                </a:solidFill>
              </a:rPr>
              <a:t>Quartz Sand</a:t>
            </a:r>
          </a:p>
        </p:txBody>
      </p:sp>
      <p:pic>
        <p:nvPicPr>
          <p:cNvPr id="11266" name="Picture 2" descr="C:\Users\I LOVE MY INDIA\Downloads\vitvjil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1556792"/>
            <a:ext cx="4464496" cy="4500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5513573"/>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0"/>
            <a:ext cx="8229600" cy="1143000"/>
          </a:xfrm>
        </p:spPr>
        <p:txBody>
          <a:bodyPr/>
          <a:lstStyle/>
          <a:p>
            <a:r>
              <a:rPr lang="en-IN" dirty="0"/>
              <a:t>1.Brown Fused Alumina</a:t>
            </a:r>
          </a:p>
        </p:txBody>
      </p:sp>
      <p:pic>
        <p:nvPicPr>
          <p:cNvPr id="4" name="Content Placeholder 3" descr="C:\Users\I LOVE MY INDIA\AppData\Local\Microsoft\Windows\INetCache\Content.Word\Brown-Fused-Alumina.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26571" y="1314639"/>
            <a:ext cx="3917429" cy="2376264"/>
          </a:xfrm>
          <a:prstGeom prst="rect">
            <a:avLst/>
          </a:prstGeom>
          <a:noFill/>
          <a:ln>
            <a:noFill/>
          </a:ln>
        </p:spPr>
      </p:pic>
      <p:sp>
        <p:nvSpPr>
          <p:cNvPr id="6" name="TextBox 5"/>
          <p:cNvSpPr txBox="1"/>
          <p:nvPr/>
        </p:nvSpPr>
        <p:spPr>
          <a:xfrm>
            <a:off x="381809" y="1628800"/>
            <a:ext cx="4896543" cy="2062103"/>
          </a:xfrm>
          <a:prstGeom prst="rect">
            <a:avLst/>
          </a:prstGeom>
          <a:noFill/>
        </p:spPr>
        <p:txBody>
          <a:bodyPr wrap="square" rtlCol="0">
            <a:spAutoFit/>
          </a:bodyPr>
          <a:lstStyle/>
          <a:p>
            <a:r>
              <a:rPr lang="en-US" sz="1600" dirty="0"/>
              <a:t>Brown Fused Alumina (BFA) is a tough, durable synthetic abrasive made from bauxite. blocky shape and high density</a:t>
            </a:r>
          </a:p>
          <a:p>
            <a:r>
              <a:rPr lang="en-US" sz="1600" dirty="0"/>
              <a:t>DOMILL provides abrasive grains with varying bulk density, particle size, chemical composition to meet the needs of industries such as grinding wheels, </a:t>
            </a:r>
          </a:p>
          <a:p>
            <a:r>
              <a:rPr lang="en-US" sz="1600" dirty="0"/>
              <a:t>sandpaper manufacturing, sandblasting, and refractory materials.</a:t>
            </a:r>
            <a:endParaRPr lang="en-IN" sz="1600" dirty="0"/>
          </a:p>
        </p:txBody>
      </p:sp>
      <p:sp>
        <p:nvSpPr>
          <p:cNvPr id="7" name="TextBox 6"/>
          <p:cNvSpPr txBox="1"/>
          <p:nvPr/>
        </p:nvSpPr>
        <p:spPr>
          <a:xfrm>
            <a:off x="381808" y="3501008"/>
            <a:ext cx="7430551" cy="2862322"/>
          </a:xfrm>
          <a:prstGeom prst="rect">
            <a:avLst/>
          </a:prstGeom>
          <a:noFill/>
        </p:spPr>
        <p:txBody>
          <a:bodyPr wrap="square" rtlCol="0">
            <a:spAutoFit/>
          </a:bodyPr>
          <a:lstStyle/>
          <a:p>
            <a:r>
              <a:rPr lang="en-IN" sz="1200" dirty="0"/>
              <a:t> </a:t>
            </a:r>
          </a:p>
          <a:p>
            <a:r>
              <a:rPr lang="en-IN" sz="1200" dirty="0"/>
              <a:t> </a:t>
            </a:r>
          </a:p>
          <a:p>
            <a:r>
              <a:rPr lang="en-IN" sz="1600" b="1" dirty="0">
                <a:solidFill>
                  <a:srgbClr val="FF0000"/>
                </a:solidFill>
              </a:rPr>
              <a:t>USAGE:</a:t>
            </a:r>
          </a:p>
          <a:p>
            <a:pPr marL="171450" indent="-171450">
              <a:buFont typeface="Arial" panose="020B0604020202020204" pitchFamily="34" charset="0"/>
              <a:buChar char="•"/>
            </a:pPr>
            <a:r>
              <a:rPr lang="en-IN" sz="1600" dirty="0"/>
              <a:t>Cleaning steel constructions,</a:t>
            </a:r>
          </a:p>
          <a:p>
            <a:pPr marL="171450" indent="-171450">
              <a:buFont typeface="Arial" panose="020B0604020202020204" pitchFamily="34" charset="0"/>
              <a:buChar char="•"/>
            </a:pPr>
            <a:r>
              <a:rPr lang="en-IN" sz="1600" dirty="0"/>
              <a:t>Cleaning and decorating non-ferrous materials – glass, stone, bricks etc.,</a:t>
            </a:r>
          </a:p>
          <a:p>
            <a:pPr marL="171450" indent="-171450">
              <a:buFont typeface="Arial" panose="020B0604020202020204" pitchFamily="34" charset="0"/>
              <a:buChar char="•"/>
            </a:pPr>
            <a:r>
              <a:rPr lang="en-IN" sz="1600" dirty="0"/>
              <a:t>Cleaning mould casts and metal moulds,</a:t>
            </a:r>
          </a:p>
          <a:p>
            <a:pPr marL="171450" indent="-171450">
              <a:buFont typeface="Arial" panose="020B0604020202020204" pitchFamily="34" charset="0"/>
              <a:buChar char="•"/>
            </a:pPr>
            <a:r>
              <a:rPr lang="en-IN" sz="1600" dirty="0"/>
              <a:t>Filling material.</a:t>
            </a:r>
          </a:p>
          <a:p>
            <a:pPr marL="171450" indent="-171450">
              <a:buFont typeface="Arial" panose="020B0604020202020204" pitchFamily="34" charset="0"/>
              <a:buChar char="•"/>
            </a:pPr>
            <a:r>
              <a:rPr lang="en-IN" sz="1600" dirty="0"/>
              <a:t> Grinding Wheels grinding wheels are one of the most common applications of brown fused alumina. </a:t>
            </a:r>
          </a:p>
          <a:p>
            <a:pPr marL="171450" indent="-171450">
              <a:buFont typeface="Arial" panose="020B0604020202020204" pitchFamily="34" charset="0"/>
              <a:buChar char="•"/>
            </a:pPr>
            <a:r>
              <a:rPr lang="en-IN" sz="1600" dirty="0"/>
              <a:t>Polishing and Surface Finishing In addition to grinding</a:t>
            </a:r>
          </a:p>
          <a:p>
            <a:pPr marL="171450" indent="-171450">
              <a:buFont typeface="Arial" panose="020B0604020202020204" pitchFamily="34" charset="0"/>
              <a:buChar char="•"/>
            </a:pPr>
            <a:r>
              <a:rPr lang="en-IN" sz="1600" dirty="0"/>
              <a:t>Refractories.</a:t>
            </a:r>
          </a:p>
          <a:p>
            <a:endParaRPr lang="en-IN" sz="1200" dirty="0"/>
          </a:p>
        </p:txBody>
      </p:sp>
      <p:sp>
        <p:nvSpPr>
          <p:cNvPr id="10" name="TextBox 9"/>
          <p:cNvSpPr txBox="1"/>
          <p:nvPr/>
        </p:nvSpPr>
        <p:spPr>
          <a:xfrm>
            <a:off x="381809" y="1158318"/>
            <a:ext cx="2952328" cy="523220"/>
          </a:xfrm>
          <a:prstGeom prst="rect">
            <a:avLst/>
          </a:prstGeom>
          <a:noFill/>
        </p:spPr>
        <p:txBody>
          <a:bodyPr wrap="square" rtlCol="0">
            <a:spAutoFit/>
          </a:bodyPr>
          <a:lstStyle/>
          <a:p>
            <a:r>
              <a:rPr lang="en-IN" sz="2800" u="sng" dirty="0">
                <a:solidFill>
                  <a:srgbClr val="FF0000"/>
                </a:solidFill>
              </a:rPr>
              <a:t>Description</a:t>
            </a:r>
            <a:endParaRPr lang="en-IN" sz="2800" dirty="0">
              <a:solidFill>
                <a:srgbClr val="FF0000"/>
              </a:solidFill>
            </a:endParaRPr>
          </a:p>
        </p:txBody>
      </p:sp>
      <p:pic>
        <p:nvPicPr>
          <p:cNvPr id="11" name="Picture 2" descr="C:\Users\I LOVE MY INDIA\Downloads\OIP.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737" y="6436525"/>
            <a:ext cx="8856984" cy="4393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85664" y="6429548"/>
            <a:ext cx="8509830" cy="338554"/>
          </a:xfrm>
          <a:prstGeom prst="rect">
            <a:avLst/>
          </a:prstGeom>
          <a:noFill/>
        </p:spPr>
        <p:txBody>
          <a:bodyPr wrap="none" rtlCol="0">
            <a:spAutoFit/>
          </a:bodyPr>
          <a:lstStyle/>
          <a:p>
            <a:r>
              <a:rPr lang="en-IN" sz="1600" dirty="0">
                <a:solidFill>
                  <a:schemeClr val="bg1"/>
                </a:solidFill>
              </a:rPr>
              <a:t>Available Sizes : 12, 14, 16, 20, 22, 24, 30, 36, 40, 46, 54, 60, 70, 80, 90, 100, 120, 150, 180, 220, 240</a:t>
            </a:r>
          </a:p>
        </p:txBody>
      </p:sp>
    </p:spTree>
    <p:extLst>
      <p:ext uri="{BB962C8B-B14F-4D97-AF65-F5344CB8AC3E}">
        <p14:creationId xmlns:p14="http://schemas.microsoft.com/office/powerpoint/2010/main" val="3891184568"/>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454" y="260648"/>
            <a:ext cx="8229600" cy="1143000"/>
          </a:xfrm>
        </p:spPr>
        <p:txBody>
          <a:bodyPr/>
          <a:lstStyle/>
          <a:p>
            <a:pPr algn="ctr"/>
            <a:r>
              <a:rPr lang="en-IN" dirty="0"/>
              <a:t>2. White Fused Alumina</a:t>
            </a:r>
          </a:p>
        </p:txBody>
      </p:sp>
      <p:sp>
        <p:nvSpPr>
          <p:cNvPr id="3" name="Content Placeholder 2"/>
          <p:cNvSpPr>
            <a:spLocks noGrp="1"/>
          </p:cNvSpPr>
          <p:nvPr>
            <p:ph idx="1"/>
          </p:nvPr>
        </p:nvSpPr>
        <p:spPr>
          <a:xfrm>
            <a:off x="395536" y="1484784"/>
            <a:ext cx="4258816" cy="2520280"/>
          </a:xfrm>
        </p:spPr>
        <p:txBody>
          <a:bodyPr>
            <a:normAutofit/>
          </a:bodyPr>
          <a:lstStyle/>
          <a:p>
            <a:r>
              <a:rPr lang="en-US" sz="1600" dirty="0"/>
              <a:t>White Fused Alumina (WFA) is a high-purity form of aluminum oxide (</a:t>
            </a:r>
            <a:r>
              <a:rPr lang="en-US" sz="1600" dirty="0" err="1"/>
              <a:t>Al₂O</a:t>
            </a:r>
            <a:r>
              <a:rPr lang="en-US" sz="1600" dirty="0"/>
              <a:t>₃) produced by fusing calcined alumina in an electric arc furnace at extremely high temperatures. This material is well-known for its hardness, durability, and exceptional thermal properties, making it ideal for various industrial applications, such as abrasives, refractories, and ceramics.</a:t>
            </a:r>
            <a:endParaRPr lang="en-IN" sz="1600" dirty="0"/>
          </a:p>
        </p:txBody>
      </p:sp>
      <p:pic>
        <p:nvPicPr>
          <p:cNvPr id="4" name="Picture 3" descr="https://www.domill.com/wp-content/uploads/2023/06/White-Fused-Alumina.jpg"/>
          <p:cNvPicPr/>
          <p:nvPr/>
        </p:nvPicPr>
        <p:blipFill>
          <a:blip r:embed="rId2">
            <a:extLst>
              <a:ext uri="{28A0092B-C50C-407E-A947-70E740481C1C}">
                <a14:useLocalDpi xmlns:a14="http://schemas.microsoft.com/office/drawing/2010/main" val="0"/>
              </a:ext>
            </a:extLst>
          </a:blip>
          <a:srcRect/>
          <a:stretch>
            <a:fillRect/>
          </a:stretch>
        </p:blipFill>
        <p:spPr bwMode="auto">
          <a:xfrm>
            <a:off x="4788024" y="2204864"/>
            <a:ext cx="3622030" cy="2664296"/>
          </a:xfrm>
          <a:prstGeom prst="rect">
            <a:avLst/>
          </a:prstGeom>
          <a:noFill/>
          <a:ln>
            <a:noFill/>
          </a:ln>
        </p:spPr>
      </p:pic>
      <p:sp>
        <p:nvSpPr>
          <p:cNvPr id="5" name="TextBox 4"/>
          <p:cNvSpPr txBox="1"/>
          <p:nvPr/>
        </p:nvSpPr>
        <p:spPr>
          <a:xfrm>
            <a:off x="404934" y="3710420"/>
            <a:ext cx="4858941" cy="2462213"/>
          </a:xfrm>
          <a:prstGeom prst="rect">
            <a:avLst/>
          </a:prstGeom>
          <a:noFill/>
        </p:spPr>
        <p:txBody>
          <a:bodyPr wrap="square" rtlCol="0">
            <a:spAutoFit/>
          </a:bodyPr>
          <a:lstStyle/>
          <a:p>
            <a:r>
              <a:rPr lang="en-US" sz="1400" dirty="0">
                <a:solidFill>
                  <a:srgbClr val="FF0000"/>
                </a:solidFill>
              </a:rPr>
              <a:t>Usages:</a:t>
            </a:r>
          </a:p>
          <a:p>
            <a:pPr marL="285750" indent="-285750">
              <a:buFont typeface="Arial" panose="020B0604020202020204" pitchFamily="34" charset="0"/>
              <a:buChar char="•"/>
            </a:pPr>
            <a:r>
              <a:rPr lang="en-US" sz="1400" dirty="0"/>
              <a:t>Grinding &amp; Cutting Tools</a:t>
            </a:r>
          </a:p>
          <a:p>
            <a:pPr marL="285750" indent="-285750">
              <a:buFont typeface="Arial" panose="020B0604020202020204" pitchFamily="34" charset="0"/>
              <a:buChar char="•"/>
            </a:pPr>
            <a:r>
              <a:rPr lang="en-US" sz="1400" dirty="0"/>
              <a:t>Surface Preparation </a:t>
            </a:r>
          </a:p>
          <a:p>
            <a:pPr marL="285750" indent="-285750">
              <a:buFont typeface="Arial" panose="020B0604020202020204" pitchFamily="34" charset="0"/>
              <a:buChar char="•"/>
            </a:pPr>
            <a:r>
              <a:rPr lang="en-US" sz="1400" dirty="0"/>
              <a:t>Polishing &amp; Finishing </a:t>
            </a:r>
          </a:p>
          <a:p>
            <a:pPr marL="285750" indent="-285750">
              <a:buFont typeface="Arial" panose="020B0604020202020204" pitchFamily="34" charset="0"/>
              <a:buChar char="•"/>
            </a:pPr>
            <a:r>
              <a:rPr lang="en-US" sz="1400" dirty="0"/>
              <a:t>Refractory Materials </a:t>
            </a:r>
          </a:p>
          <a:p>
            <a:pPr marL="285750" indent="-285750">
              <a:buFont typeface="Arial" panose="020B0604020202020204" pitchFamily="34" charset="0"/>
              <a:buChar char="•"/>
            </a:pPr>
            <a:r>
              <a:rPr lang="en-US" sz="1400" dirty="0"/>
              <a:t>Refractories </a:t>
            </a:r>
          </a:p>
          <a:p>
            <a:pPr marL="285750" indent="-285750">
              <a:buFont typeface="Arial" panose="020B0604020202020204" pitchFamily="34" charset="0"/>
              <a:buChar char="•"/>
            </a:pPr>
            <a:r>
              <a:rPr lang="en-US" sz="1400" dirty="0"/>
              <a:t>Body and Vehicle Armor Blasting</a:t>
            </a:r>
          </a:p>
          <a:p>
            <a:pPr marL="285750" indent="-285750">
              <a:buFont typeface="Arial" panose="020B0604020202020204" pitchFamily="34" charset="0"/>
              <a:buChar char="•"/>
            </a:pPr>
            <a:r>
              <a:rPr lang="en-US" sz="1400" dirty="0"/>
              <a:t>Polishing</a:t>
            </a:r>
          </a:p>
          <a:p>
            <a:pPr marL="285750" indent="-285750">
              <a:buFont typeface="Arial" panose="020B0604020202020204" pitchFamily="34" charset="0"/>
              <a:buChar char="•"/>
            </a:pPr>
            <a:r>
              <a:rPr lang="en-US" sz="1400" dirty="0"/>
              <a:t>Lapping</a:t>
            </a:r>
          </a:p>
          <a:p>
            <a:pPr marL="285750" indent="-285750">
              <a:buFont typeface="Arial" panose="020B0604020202020204" pitchFamily="34" charset="0"/>
              <a:buChar char="•"/>
            </a:pPr>
            <a:r>
              <a:rPr lang="en-US" sz="1400" dirty="0"/>
              <a:t>Anti-Slip</a:t>
            </a:r>
          </a:p>
          <a:p>
            <a:pPr marL="285750" indent="-285750">
              <a:buFont typeface="Arial" panose="020B0604020202020204" pitchFamily="34" charset="0"/>
              <a:buChar char="•"/>
            </a:pPr>
            <a:r>
              <a:rPr lang="en-US" sz="1400" dirty="0"/>
              <a:t>Laminates Coatings and Filtration</a:t>
            </a:r>
            <a:endParaRPr lang="en-IN" sz="1400" dirty="0"/>
          </a:p>
        </p:txBody>
      </p:sp>
      <p:sp>
        <p:nvSpPr>
          <p:cNvPr id="6" name="Rectangle 5"/>
          <p:cNvSpPr/>
          <p:nvPr/>
        </p:nvSpPr>
        <p:spPr>
          <a:xfrm>
            <a:off x="3941318" y="5803301"/>
            <a:ext cx="1693412" cy="369332"/>
          </a:xfrm>
          <a:prstGeom prst="rect">
            <a:avLst/>
          </a:prstGeom>
        </p:spPr>
        <p:txBody>
          <a:bodyPr wrap="none">
            <a:spAutoFit/>
          </a:bodyPr>
          <a:lstStyle/>
          <a:p>
            <a:r>
              <a:rPr lang="en-IN" dirty="0">
                <a:solidFill>
                  <a:schemeClr val="bg1"/>
                </a:solidFill>
              </a:rPr>
              <a:t>Available Sizes </a:t>
            </a:r>
            <a:endParaRPr lang="en-IN" dirty="0"/>
          </a:p>
        </p:txBody>
      </p:sp>
    </p:spTree>
    <p:extLst>
      <p:ext uri="{BB962C8B-B14F-4D97-AF65-F5344CB8AC3E}">
        <p14:creationId xmlns:p14="http://schemas.microsoft.com/office/powerpoint/2010/main" val="280868036"/>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010" y="188640"/>
            <a:ext cx="8229600" cy="1143000"/>
          </a:xfrm>
        </p:spPr>
        <p:txBody>
          <a:bodyPr/>
          <a:lstStyle/>
          <a:p>
            <a:pPr algn="ctr"/>
            <a:r>
              <a:rPr lang="en-IN" b="1" dirty="0"/>
              <a:t>3.Pink Fused Alumina (PFA)</a:t>
            </a:r>
            <a:endParaRPr lang="en-IN" dirty="0"/>
          </a:p>
        </p:txBody>
      </p:sp>
      <p:sp>
        <p:nvSpPr>
          <p:cNvPr id="3" name="Content Placeholder 2"/>
          <p:cNvSpPr>
            <a:spLocks noGrp="1"/>
          </p:cNvSpPr>
          <p:nvPr>
            <p:ph idx="1"/>
          </p:nvPr>
        </p:nvSpPr>
        <p:spPr>
          <a:xfrm>
            <a:off x="467544" y="1412776"/>
            <a:ext cx="4330824" cy="1565528"/>
          </a:xfrm>
        </p:spPr>
        <p:txBody>
          <a:bodyPr>
            <a:noAutofit/>
          </a:bodyPr>
          <a:lstStyle/>
          <a:p>
            <a:r>
              <a:rPr lang="en-IN" sz="2000" dirty="0"/>
              <a:t>Pink Fused Alumina (PFA) is a high-performance abrasive made from </a:t>
            </a:r>
            <a:r>
              <a:rPr lang="en-IN" sz="2000" dirty="0" err="1"/>
              <a:t>aluminum</a:t>
            </a:r>
            <a:r>
              <a:rPr lang="en-IN" sz="2000" dirty="0"/>
              <a:t> oxide with added chromium oxide, which gives it a distinct pink </a:t>
            </a:r>
            <a:r>
              <a:rPr lang="en-IN" sz="2000" dirty="0" err="1"/>
              <a:t>color</a:t>
            </a:r>
            <a:r>
              <a:rPr lang="en-IN" sz="2000" dirty="0"/>
              <a:t>. The chromium content enhances toughness and durability, making PFA ideal for demanding grinding and cutting tasks.</a:t>
            </a:r>
          </a:p>
        </p:txBody>
      </p:sp>
      <p:pic>
        <p:nvPicPr>
          <p:cNvPr id="5" name="Picture 2" descr="C:\Users\I LOVE MY INDIA\Downloads\OIP.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6071859"/>
            <a:ext cx="8800191" cy="5975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482758" y="6071859"/>
            <a:ext cx="8496944" cy="861774"/>
          </a:xfrm>
          <a:prstGeom prst="rect">
            <a:avLst/>
          </a:prstGeom>
        </p:spPr>
        <p:txBody>
          <a:bodyPr wrap="square">
            <a:spAutoFit/>
          </a:bodyPr>
          <a:lstStyle/>
          <a:p>
            <a:r>
              <a:rPr lang="en-IN" sz="1600" dirty="0">
                <a:solidFill>
                  <a:schemeClr val="bg1"/>
                </a:solidFill>
              </a:rPr>
              <a:t>Available Sizes - FEPA Standard - F24, F30, F36, F40, F46, F54, F60, F80, F100, F120</a:t>
            </a:r>
          </a:p>
          <a:p>
            <a:r>
              <a:rPr lang="en-IN" sz="1600" dirty="0">
                <a:solidFill>
                  <a:schemeClr val="bg1"/>
                </a:solidFill>
              </a:rPr>
              <a:t>                             JIS Standard -  #24, #30, #36,#40, #46, #54, #60, #80, #100, #120</a:t>
            </a:r>
          </a:p>
          <a:p>
            <a:r>
              <a:rPr lang="en-IN" dirty="0"/>
              <a:t> </a:t>
            </a:r>
          </a:p>
        </p:txBody>
      </p:sp>
      <p:sp>
        <p:nvSpPr>
          <p:cNvPr id="10" name="Rectangle 9"/>
          <p:cNvSpPr/>
          <p:nvPr/>
        </p:nvSpPr>
        <p:spPr>
          <a:xfrm>
            <a:off x="395536" y="4255977"/>
            <a:ext cx="8280920" cy="1815882"/>
          </a:xfrm>
          <a:prstGeom prst="rect">
            <a:avLst/>
          </a:prstGeom>
        </p:spPr>
        <p:txBody>
          <a:bodyPr wrap="square">
            <a:spAutoFit/>
          </a:bodyPr>
          <a:lstStyle/>
          <a:p>
            <a:pPr lvl="0"/>
            <a:r>
              <a:rPr lang="en-IN" sz="1400" dirty="0"/>
              <a:t>Used for precision grinding of measuring tools</a:t>
            </a:r>
          </a:p>
          <a:p>
            <a:pPr lvl="0"/>
            <a:r>
              <a:rPr lang="en-IN" sz="1400" dirty="0"/>
              <a:t>lathe main shafts</a:t>
            </a:r>
          </a:p>
          <a:p>
            <a:pPr lvl="0"/>
            <a:r>
              <a:rPr lang="en-IN" sz="1400" dirty="0"/>
              <a:t>instruments and apparatus parts</a:t>
            </a:r>
          </a:p>
          <a:p>
            <a:pPr lvl="0"/>
            <a:r>
              <a:rPr lang="en-IN" sz="1400" dirty="0"/>
              <a:t>threading work pieces and </a:t>
            </a:r>
          </a:p>
          <a:p>
            <a:pPr lvl="0"/>
            <a:r>
              <a:rPr lang="en-IN" sz="1400" dirty="0"/>
              <a:t>many other applications in grinding like flute grinding, tooth grinding, dry grinding of blade segments, tool and internal grinding and mounted point.</a:t>
            </a:r>
          </a:p>
          <a:p>
            <a:r>
              <a:rPr lang="en-IN" sz="1400" dirty="0"/>
              <a:t>The best suitable for high alloy steel applications, ideal for tool sharpening such as high speed steel cutters, reamers, chisels, end mill and sharpening band saw blades.</a:t>
            </a:r>
          </a:p>
        </p:txBody>
      </p:sp>
      <p:pic>
        <p:nvPicPr>
          <p:cNvPr id="2050" name="Picture 2" descr="C:\Users\I LOVE MY INDIA\Downloads\lwdwsuuv.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9854" y="1406536"/>
            <a:ext cx="1764655" cy="176465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I LOVE MY INDIA\Downloads\98cbtrlj.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04048" y="3140968"/>
            <a:ext cx="1800200" cy="18002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I LOVE MY INDIA\Downloads\2rl728n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77608" y="3171191"/>
            <a:ext cx="1885825" cy="1992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8145497"/>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lstStyle/>
          <a:p>
            <a:r>
              <a:rPr lang="en-IN" b="1" dirty="0"/>
              <a:t>4. Indian Garnet</a:t>
            </a:r>
            <a:endParaRPr lang="en-IN" dirty="0"/>
          </a:p>
        </p:txBody>
      </p:sp>
      <p:sp>
        <p:nvSpPr>
          <p:cNvPr id="3" name="Content Placeholder 2"/>
          <p:cNvSpPr>
            <a:spLocks noGrp="1"/>
          </p:cNvSpPr>
          <p:nvPr>
            <p:ph sz="half" idx="1"/>
          </p:nvPr>
        </p:nvSpPr>
        <p:spPr>
          <a:xfrm>
            <a:off x="251520" y="1484784"/>
            <a:ext cx="5410944" cy="648072"/>
          </a:xfrm>
        </p:spPr>
        <p:txBody>
          <a:bodyPr>
            <a:noAutofit/>
          </a:bodyPr>
          <a:lstStyle/>
          <a:p>
            <a:r>
              <a:rPr lang="en-US" sz="1800" dirty="0"/>
              <a:t>Indian granite is a durable, attractive, and affordable stone that comes in many colors and varieties. It's used for construction and decoration around the world.</a:t>
            </a:r>
            <a:endParaRPr lang="en-IN" sz="1800" dirty="0"/>
          </a:p>
        </p:txBody>
      </p:sp>
      <p:sp>
        <p:nvSpPr>
          <p:cNvPr id="4" name="Content Placeholder 3"/>
          <p:cNvSpPr>
            <a:spLocks noGrp="1"/>
          </p:cNvSpPr>
          <p:nvPr>
            <p:ph sz="half" idx="2"/>
          </p:nvPr>
        </p:nvSpPr>
        <p:spPr>
          <a:xfrm>
            <a:off x="611560" y="2924944"/>
            <a:ext cx="4038600" cy="1485764"/>
          </a:xfrm>
        </p:spPr>
        <p:txBody>
          <a:bodyPr>
            <a:noAutofit/>
          </a:bodyPr>
          <a:lstStyle/>
          <a:p>
            <a:pPr marL="0" indent="0">
              <a:buNone/>
            </a:pPr>
            <a:r>
              <a:rPr lang="en-IN" sz="2000" b="1" dirty="0"/>
              <a:t>Uses of Granite:</a:t>
            </a:r>
          </a:p>
          <a:p>
            <a:pPr marL="0" indent="0">
              <a:buNone/>
            </a:pPr>
            <a:endParaRPr lang="en-IN" sz="2000" b="1" dirty="0"/>
          </a:p>
          <a:p>
            <a:r>
              <a:rPr lang="en-IN" sz="2000" b="1" dirty="0"/>
              <a:t>Construction</a:t>
            </a:r>
          </a:p>
          <a:p>
            <a:r>
              <a:rPr lang="en-IN" sz="2000" b="1" dirty="0"/>
              <a:t> Countertops</a:t>
            </a:r>
          </a:p>
          <a:p>
            <a:r>
              <a:rPr lang="en-IN" sz="2000" b="1" dirty="0"/>
              <a:t>Flooring &amp; Tiles</a:t>
            </a:r>
          </a:p>
          <a:p>
            <a:r>
              <a:rPr lang="en-IN" sz="2000" b="1" dirty="0"/>
              <a:t>Sculptures &amp; Monuments</a:t>
            </a:r>
          </a:p>
          <a:p>
            <a:r>
              <a:rPr lang="en-IN" sz="2000" b="1" dirty="0"/>
              <a:t>Paving &amp; Landscaping</a:t>
            </a:r>
            <a:endParaRPr lang="en-IN" sz="2000" dirty="0"/>
          </a:p>
        </p:txBody>
      </p:sp>
      <p:pic>
        <p:nvPicPr>
          <p:cNvPr id="5" name="Picture 4" descr="Top 10 Indian Granite for Interior &amp; Exterior | Bhandari Marble Group"/>
          <p:cNvPicPr/>
          <p:nvPr/>
        </p:nvPicPr>
        <p:blipFill>
          <a:blip r:embed="rId2">
            <a:extLst>
              <a:ext uri="{28A0092B-C50C-407E-A947-70E740481C1C}">
                <a14:useLocalDpi xmlns:a14="http://schemas.microsoft.com/office/drawing/2010/main" val="0"/>
              </a:ext>
            </a:extLst>
          </a:blip>
          <a:srcRect/>
          <a:stretch>
            <a:fillRect/>
          </a:stretch>
        </p:blipFill>
        <p:spPr bwMode="auto">
          <a:xfrm>
            <a:off x="5364088" y="2050596"/>
            <a:ext cx="2800350" cy="2800350"/>
          </a:xfrm>
          <a:prstGeom prst="rect">
            <a:avLst/>
          </a:prstGeom>
          <a:noFill/>
          <a:ln>
            <a:noFill/>
          </a:ln>
        </p:spPr>
      </p:pic>
      <p:pic>
        <p:nvPicPr>
          <p:cNvPr id="8" name="Picture 2" descr="C:\Users\I LOVE MY INDIA\Downloads\OIP.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5733256"/>
            <a:ext cx="4714831" cy="87875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994751" y="5688681"/>
            <a:ext cx="4572000" cy="1200329"/>
          </a:xfrm>
          <a:prstGeom prst="rect">
            <a:avLst/>
          </a:prstGeom>
        </p:spPr>
        <p:txBody>
          <a:bodyPr>
            <a:spAutoFit/>
          </a:bodyPr>
          <a:lstStyle/>
          <a:p>
            <a:r>
              <a:rPr lang="en-IN" b="1" dirty="0">
                <a:solidFill>
                  <a:schemeClr val="bg1"/>
                </a:solidFill>
              </a:rPr>
              <a:t>Types of Granite:</a:t>
            </a:r>
            <a:endParaRPr lang="en-IN" dirty="0">
              <a:solidFill>
                <a:schemeClr val="bg1"/>
              </a:solidFill>
            </a:endParaRPr>
          </a:p>
          <a:p>
            <a:pPr lvl="0"/>
            <a:r>
              <a:rPr lang="en-IN" b="1" dirty="0">
                <a:solidFill>
                  <a:schemeClr val="bg1"/>
                </a:solidFill>
              </a:rPr>
              <a:t>White Granite, Black </a:t>
            </a:r>
            <a:r>
              <a:rPr lang="en-IN" b="1">
                <a:solidFill>
                  <a:schemeClr val="bg1"/>
                </a:solidFill>
              </a:rPr>
              <a:t>Granite, Brown, </a:t>
            </a:r>
            <a:r>
              <a:rPr lang="en-IN" b="1" dirty="0">
                <a:solidFill>
                  <a:schemeClr val="bg1"/>
                </a:solidFill>
              </a:rPr>
              <a:t>Pink/Red Granite, Green Granite, Blue Granite.</a:t>
            </a:r>
            <a:r>
              <a:rPr lang="en-IN" dirty="0">
                <a:solidFill>
                  <a:schemeClr val="bg1"/>
                </a:solidFill>
              </a:rPr>
              <a:t> </a:t>
            </a:r>
          </a:p>
        </p:txBody>
      </p:sp>
    </p:spTree>
    <p:extLst>
      <p:ext uri="{BB962C8B-B14F-4D97-AF65-F5344CB8AC3E}">
        <p14:creationId xmlns:p14="http://schemas.microsoft.com/office/powerpoint/2010/main" val="1711097988"/>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16632"/>
            <a:ext cx="8229600" cy="1143000"/>
          </a:xfrm>
        </p:spPr>
        <p:txBody>
          <a:bodyPr/>
          <a:lstStyle/>
          <a:p>
            <a:r>
              <a:rPr lang="en-US" dirty="0"/>
              <a:t>5.</a:t>
            </a:r>
            <a:r>
              <a:rPr lang="en-IN" dirty="0"/>
              <a:t> Glass Beads</a:t>
            </a:r>
          </a:p>
        </p:txBody>
      </p:sp>
      <p:sp>
        <p:nvSpPr>
          <p:cNvPr id="3" name="Content Placeholder 2"/>
          <p:cNvSpPr>
            <a:spLocks noGrp="1"/>
          </p:cNvSpPr>
          <p:nvPr>
            <p:ph sz="half" idx="1"/>
          </p:nvPr>
        </p:nvSpPr>
        <p:spPr>
          <a:xfrm>
            <a:off x="179512" y="3429000"/>
            <a:ext cx="4038600" cy="2445019"/>
          </a:xfrm>
        </p:spPr>
        <p:txBody>
          <a:bodyPr>
            <a:normAutofit fontScale="70000" lnSpcReduction="20000"/>
          </a:bodyPr>
          <a:lstStyle/>
          <a:p>
            <a:pPr marL="0" indent="0">
              <a:buNone/>
            </a:pPr>
            <a:r>
              <a:rPr lang="en-US" sz="3600" b="1" dirty="0">
                <a:latin typeface="Arial" panose="020B0604020202020204" pitchFamily="34" charset="0"/>
                <a:cs typeface="Arial" panose="020B0604020202020204" pitchFamily="34" charset="0"/>
              </a:rPr>
              <a:t>Uses of Indian Garnet:</a:t>
            </a:r>
            <a:endParaRPr lang="en-IN" sz="3600" b="1" dirty="0"/>
          </a:p>
          <a:p>
            <a:r>
              <a:rPr lang="en-IN" sz="1600" b="1" dirty="0"/>
              <a:t>Blasting, </a:t>
            </a:r>
          </a:p>
          <a:p>
            <a:r>
              <a:rPr lang="en-IN" sz="1600" b="1" dirty="0"/>
              <a:t>cleaning and surface finishing of metallic parts, </a:t>
            </a:r>
          </a:p>
          <a:p>
            <a:r>
              <a:rPr lang="en-IN" sz="1600" b="1" dirty="0"/>
              <a:t>especially more effective on stainless steel, </a:t>
            </a:r>
          </a:p>
          <a:p>
            <a:r>
              <a:rPr lang="en-IN" sz="1600" b="1" dirty="0"/>
              <a:t>food processing equipment</a:t>
            </a:r>
          </a:p>
          <a:p>
            <a:r>
              <a:rPr lang="en-US" sz="1200" b="1" dirty="0"/>
              <a:t>Mold Cleaning.</a:t>
            </a:r>
          </a:p>
          <a:p>
            <a:r>
              <a:rPr lang="en-US" sz="1200" b="1" dirty="0"/>
              <a:t>Aerospace &amp; Automotive Applications  </a:t>
            </a:r>
          </a:p>
          <a:p>
            <a:r>
              <a:rPr lang="en-IN" sz="1600" b="1" dirty="0"/>
              <a:t>medical instruments. </a:t>
            </a:r>
          </a:p>
          <a:p>
            <a:r>
              <a:rPr lang="en-IN" sz="1600" b="1" dirty="0"/>
              <a:t>Shot peening of aircraft engine blades, turbine rotors, </a:t>
            </a:r>
          </a:p>
          <a:p>
            <a:r>
              <a:rPr lang="en-IN" sz="1600" b="1" dirty="0"/>
              <a:t>gears, </a:t>
            </a:r>
          </a:p>
          <a:p>
            <a:r>
              <a:rPr lang="en-IN" sz="1600" b="1" dirty="0"/>
              <a:t>shafts, </a:t>
            </a:r>
          </a:p>
          <a:p>
            <a:r>
              <a:rPr lang="en-IN" sz="1600" b="1" dirty="0"/>
              <a:t>steam and gas turbine components.</a:t>
            </a:r>
          </a:p>
        </p:txBody>
      </p:sp>
      <p:pic>
        <p:nvPicPr>
          <p:cNvPr id="5122" name="Picture 2" descr="Intro to Glass Bead Making : 7 Steps (with Pictures) - Instructables"/>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69810" y="350658"/>
            <a:ext cx="2376264" cy="198022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95536" y="1484784"/>
            <a:ext cx="4572000" cy="1477328"/>
          </a:xfrm>
          <a:prstGeom prst="rect">
            <a:avLst/>
          </a:prstGeom>
        </p:spPr>
        <p:txBody>
          <a:bodyPr>
            <a:spAutoFit/>
          </a:bodyPr>
          <a:lstStyle/>
          <a:p>
            <a:r>
              <a:rPr lang="en-US" dirty="0"/>
              <a:t>Glass beads are commonly used as abrasives in blasting and polishing applications. They are made from high-quality soda-lime glass and are designed to be chemically inert, environmentally friendly, and reusable. </a:t>
            </a:r>
            <a:endParaRPr lang="en-IN" dirty="0"/>
          </a:p>
        </p:txBody>
      </p:sp>
      <p:pic>
        <p:nvPicPr>
          <p:cNvPr id="9" name="Picture 2" descr="C:\Users\I LOVE MY INDIA\Downloads\OIP.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3" y="5733256"/>
            <a:ext cx="8856983" cy="87875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p:cNvSpPr>
            <a:spLocks noChangeArrowheads="1"/>
          </p:cNvSpPr>
          <p:nvPr/>
        </p:nvSpPr>
        <p:spPr bwMode="auto">
          <a:xfrm>
            <a:off x="365246" y="5680191"/>
            <a:ext cx="7344816"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buFontTx/>
              <a:buChar char="•"/>
            </a:pPr>
            <a:r>
              <a:rPr lang="en-IN" sz="1400" dirty="0">
                <a:solidFill>
                  <a:schemeClr val="bg1"/>
                </a:solidFill>
              </a:rPr>
              <a:t>Available Sizes</a:t>
            </a:r>
            <a:endParaRPr kumimoji="0" lang="en-US" altLang="en-US" sz="1400" b="1" i="0" u="none" strike="noStrike" cap="none" normalizeH="0" baseline="0" dirty="0">
              <a:ln>
                <a:noFill/>
              </a:ln>
              <a:solidFill>
                <a:schemeClr val="bg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altLang="en-US" sz="1400" b="1" i="0" u="none" strike="noStrike" cap="none" normalizeH="0" baseline="0" dirty="0">
                <a:ln>
                  <a:noFill/>
                </a:ln>
                <a:solidFill>
                  <a:schemeClr val="bg1"/>
                </a:solidFill>
                <a:effectLst/>
                <a:latin typeface="Arial" pitchFamily="34" charset="0"/>
                <a:cs typeface="Arial" pitchFamily="34" charset="0"/>
              </a:rPr>
              <a:t>Fine Beads (100-325 mesh)</a:t>
            </a:r>
            <a:r>
              <a:rPr kumimoji="0" lang="en-US" altLang="en-US" sz="1400" b="0" i="0" u="none" strike="noStrike" cap="none" normalizeH="0" baseline="0" dirty="0">
                <a:ln>
                  <a:noFill/>
                </a:ln>
                <a:solidFill>
                  <a:schemeClr val="bg1"/>
                </a:solidFill>
                <a:effectLst/>
                <a:latin typeface="Arial" pitchFamily="34" charset="0"/>
                <a:cs typeface="Arial" pitchFamily="34" charset="0"/>
              </a:rPr>
              <a:t> – Ideal for polishing and finishing delicate surfaces.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1" i="0" u="none" strike="noStrike" cap="none" normalizeH="0" baseline="0" dirty="0">
                <a:ln>
                  <a:noFill/>
                </a:ln>
                <a:solidFill>
                  <a:schemeClr val="bg1"/>
                </a:solidFill>
                <a:effectLst/>
                <a:latin typeface="Arial" pitchFamily="34" charset="0"/>
                <a:cs typeface="Arial" pitchFamily="34" charset="0"/>
              </a:rPr>
              <a:t>Medium Beads (40-100 mesh)</a:t>
            </a:r>
            <a:r>
              <a:rPr kumimoji="0" lang="en-US" altLang="en-US" sz="1400" b="0" i="0" u="none" strike="noStrike" cap="none" normalizeH="0" baseline="0" dirty="0">
                <a:ln>
                  <a:noFill/>
                </a:ln>
                <a:solidFill>
                  <a:schemeClr val="bg1"/>
                </a:solidFill>
                <a:effectLst/>
                <a:latin typeface="Arial" pitchFamily="34" charset="0"/>
                <a:cs typeface="Arial" pitchFamily="34" charset="0"/>
              </a:rPr>
              <a:t> – Used for general-purpose cleaning and peening.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1" i="0" u="none" strike="noStrike" cap="none" normalizeH="0" baseline="0" dirty="0">
                <a:ln>
                  <a:noFill/>
                </a:ln>
                <a:solidFill>
                  <a:schemeClr val="bg1"/>
                </a:solidFill>
                <a:effectLst/>
                <a:latin typeface="Arial" pitchFamily="34" charset="0"/>
                <a:cs typeface="Arial" pitchFamily="34" charset="0"/>
              </a:rPr>
              <a:t>Coarse Beads (20-40 mesh)</a:t>
            </a:r>
            <a:r>
              <a:rPr kumimoji="0" lang="en-US" altLang="en-US" sz="1400" b="0" i="0" u="none" strike="noStrike" cap="none" normalizeH="0" baseline="0" dirty="0">
                <a:ln>
                  <a:noFill/>
                </a:ln>
                <a:solidFill>
                  <a:schemeClr val="bg1"/>
                </a:solidFill>
                <a:effectLst/>
                <a:latin typeface="Arial" pitchFamily="34" charset="0"/>
                <a:cs typeface="Arial" pitchFamily="34" charset="0"/>
              </a:rPr>
              <a:t> – Suitable for heavy-duty cleaning and surface preparation. </a:t>
            </a:r>
          </a:p>
        </p:txBody>
      </p:sp>
      <p:sp>
        <p:nvSpPr>
          <p:cNvPr id="11" name="Rectangle 10"/>
          <p:cNvSpPr/>
          <p:nvPr/>
        </p:nvSpPr>
        <p:spPr>
          <a:xfrm>
            <a:off x="4572000" y="4653136"/>
            <a:ext cx="4572000" cy="923330"/>
          </a:xfrm>
          <a:prstGeom prst="rect">
            <a:avLst/>
          </a:prstGeom>
        </p:spPr>
        <p:txBody>
          <a:bodyPr>
            <a:spAutoFit/>
          </a:bodyPr>
          <a:lstStyle/>
          <a:p>
            <a:r>
              <a:rPr lang="en-IN" b="1" dirty="0"/>
              <a:t>Glass Beads</a:t>
            </a:r>
            <a:r>
              <a:rPr lang="en-IN" dirty="0"/>
              <a:t> </a:t>
            </a:r>
          </a:p>
          <a:p>
            <a:r>
              <a:rPr lang="en-IN" b="1" dirty="0"/>
              <a:t>Crushed Glass</a:t>
            </a:r>
            <a:endParaRPr lang="en-IN" dirty="0"/>
          </a:p>
          <a:p>
            <a:r>
              <a:rPr lang="en-IN" b="1" dirty="0"/>
              <a:t>Glass Powder</a:t>
            </a:r>
            <a:endParaRPr lang="en-IN" dirty="0"/>
          </a:p>
        </p:txBody>
      </p:sp>
      <p:pic>
        <p:nvPicPr>
          <p:cNvPr id="5126" name="Picture 6" descr="Crushed Glass - Glass Grit Latest Price, Manufacturers &amp; Supplie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7776" y="1052736"/>
            <a:ext cx="2016224" cy="2926503"/>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What Is Glass Powder &amp; Use Of Glass Powder - Bsg Glass Chip"/>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64790" y="2438653"/>
            <a:ext cx="2362986" cy="1944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9655620"/>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4000" dirty="0"/>
              <a:t>6.Steel Shot- </a:t>
            </a:r>
            <a:r>
              <a:rPr lang="en-US" sz="4000" b="1" dirty="0"/>
              <a:t>A Powerful Metallic Abrasive</a:t>
            </a:r>
            <a:br>
              <a:rPr lang="en-US" b="1" dirty="0"/>
            </a:br>
            <a:endParaRPr lang="en-IN" dirty="0"/>
          </a:p>
        </p:txBody>
      </p:sp>
      <p:sp>
        <p:nvSpPr>
          <p:cNvPr id="3" name="Content Placeholder 2"/>
          <p:cNvSpPr>
            <a:spLocks noGrp="1"/>
          </p:cNvSpPr>
          <p:nvPr>
            <p:ph sz="half" idx="1"/>
          </p:nvPr>
        </p:nvSpPr>
        <p:spPr>
          <a:xfrm>
            <a:off x="323528" y="1268760"/>
            <a:ext cx="4038600" cy="4434840"/>
          </a:xfrm>
        </p:spPr>
        <p:txBody>
          <a:bodyPr>
            <a:normAutofit/>
          </a:bodyPr>
          <a:lstStyle/>
          <a:p>
            <a:r>
              <a:rPr lang="en-US" sz="2000" b="1" dirty="0"/>
              <a:t>Steel shot</a:t>
            </a:r>
            <a:r>
              <a:rPr lang="en-US" sz="2000" dirty="0"/>
              <a:t> is a spherical metallic abrasive made from </a:t>
            </a:r>
            <a:r>
              <a:rPr lang="en-US" sz="2000" b="1" dirty="0"/>
              <a:t>carbon steel</a:t>
            </a:r>
            <a:r>
              <a:rPr lang="en-US" sz="2000" dirty="0"/>
              <a:t>. It is widely used in surface preparation, cleaning, shot peening, and polishing applications due to its durability, recyclability, and effectiveness in strengthening metal surfaces.</a:t>
            </a:r>
          </a:p>
          <a:p>
            <a:endParaRPr lang="en-IN" dirty="0"/>
          </a:p>
        </p:txBody>
      </p:sp>
      <p:sp>
        <p:nvSpPr>
          <p:cNvPr id="4" name="Content Placeholder 3"/>
          <p:cNvSpPr>
            <a:spLocks noGrp="1"/>
          </p:cNvSpPr>
          <p:nvPr>
            <p:ph sz="half" idx="2"/>
          </p:nvPr>
        </p:nvSpPr>
        <p:spPr>
          <a:xfrm>
            <a:off x="155575" y="3908379"/>
            <a:ext cx="4038600" cy="4434840"/>
          </a:xfrm>
        </p:spPr>
        <p:txBody>
          <a:bodyPr>
            <a:normAutofit/>
          </a:bodyPr>
          <a:lstStyle/>
          <a:p>
            <a:pPr marL="0" indent="0">
              <a:buNone/>
            </a:pPr>
            <a:r>
              <a:rPr lang="en-US" sz="1400" b="1" dirty="0">
                <a:latin typeface="Arial" panose="020B0604020202020204" pitchFamily="34" charset="0"/>
                <a:cs typeface="Arial" panose="020B0604020202020204" pitchFamily="34" charset="0"/>
              </a:rPr>
              <a:t>Uses of Indian Garnet:</a:t>
            </a:r>
          </a:p>
          <a:p>
            <a:pPr marL="0" indent="0">
              <a:buNone/>
            </a:pPr>
            <a:endParaRPr lang="en-IN" sz="1400" b="1" dirty="0"/>
          </a:p>
          <a:p>
            <a:r>
              <a:rPr lang="en-US" sz="1400" dirty="0"/>
              <a:t>Surface Cleaning &amp; Preparation</a:t>
            </a:r>
          </a:p>
          <a:p>
            <a:r>
              <a:rPr lang="en-US" sz="1400" dirty="0"/>
              <a:t>Shot Peening (Strengthening Metal Components)</a:t>
            </a:r>
          </a:p>
          <a:p>
            <a:r>
              <a:rPr lang="en-US" sz="1400" dirty="0"/>
              <a:t>Cleaning Foundry Castings &amp; Forgings</a:t>
            </a:r>
          </a:p>
          <a:p>
            <a:r>
              <a:rPr lang="en-US" sz="1400" dirty="0"/>
              <a:t>Surface Finishing &amp; Polishing</a:t>
            </a:r>
          </a:p>
          <a:p>
            <a:r>
              <a:rPr lang="en-US" sz="1400" dirty="0"/>
              <a:t>Pipeline &amp; Tank Cleaning</a:t>
            </a:r>
          </a:p>
          <a:p>
            <a:r>
              <a:rPr lang="en-US" sz="1400" dirty="0"/>
              <a:t>Road Surface Preparation</a:t>
            </a:r>
            <a:endParaRPr lang="en-IN" sz="1400" dirty="0"/>
          </a:p>
        </p:txBody>
      </p:sp>
      <p:pic>
        <p:nvPicPr>
          <p:cNvPr id="6" name="Picture 2" descr="C:\Users\I LOVE MY INDIA\Downloads\OIP.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5373216"/>
            <a:ext cx="6048672" cy="1238795"/>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2" descr="A high-resolution image of steel shot abrasives, showing small, round, metallic steel balls in different sizes. The shot is spread on a metallic surface, with some piled up to show depth and texture. The image has good lighting to highlight the reflective and smooth nature of the steel shot. Industrial background with a blurred effec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8" name="AutoShape 4" descr="A high-resolution image of steel shot abrasives, showing small, round, metallic steel balls in different sizes. The shot is spread on a metallic surface, with some piled up to show depth and texture. The image has good lighting to highlight the reflective and smooth nature of the steel shot. Industrial background with a blurred effec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9" name="AutoShape 6" descr="A high-resolution image of steel shot abrasives, showing small, round, metallic steel balls in different sizes. The shot is spread on a metallic surface, with some piled up to show depth and texture. The image has good lighting to highlight the reflective and smooth nature of the steel shot. Industrial background with a blurred effec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6151" name="Picture 7" descr="C:\Users\I LOVE MY INDIA\Downloads\6yoe8hrh.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0295" y="1124744"/>
            <a:ext cx="3690156" cy="346200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3059832" y="5407837"/>
            <a:ext cx="5904656" cy="1169551"/>
          </a:xfrm>
          <a:prstGeom prst="rect">
            <a:avLst/>
          </a:prstGeom>
        </p:spPr>
        <p:txBody>
          <a:bodyPr wrap="square">
            <a:spAutoFit/>
          </a:bodyPr>
          <a:lstStyle/>
          <a:p>
            <a:pPr marL="285750" indent="-285750">
              <a:buFont typeface="Arial" panose="020B0604020202020204" pitchFamily="34" charset="0"/>
              <a:buChar char="•"/>
            </a:pPr>
            <a:r>
              <a:rPr lang="en-US" sz="1400" dirty="0">
                <a:solidFill>
                  <a:schemeClr val="bg1"/>
                </a:solidFill>
              </a:rPr>
              <a:t>Seed Beads (Tiny Beads) - 1.3mm, 2mm, 3mm, 4mm</a:t>
            </a:r>
          </a:p>
          <a:p>
            <a:pPr marL="285750" indent="-285750">
              <a:buFont typeface="Arial" panose="020B0604020202020204" pitchFamily="34" charset="0"/>
              <a:buChar char="•"/>
            </a:pPr>
            <a:r>
              <a:rPr lang="en-US" sz="1400" dirty="0">
                <a:solidFill>
                  <a:schemeClr val="bg1"/>
                </a:solidFill>
              </a:rPr>
              <a:t>Round &amp; Faceted Beads - 2mm, 3mm, 4mm, 6mm, 8mm, 10mm, 12mm, etc.</a:t>
            </a:r>
          </a:p>
          <a:p>
            <a:pPr marL="285750" indent="-285750">
              <a:buFont typeface="Arial" panose="020B0604020202020204" pitchFamily="34" charset="0"/>
              <a:buChar char="•"/>
            </a:pPr>
            <a:r>
              <a:rPr lang="en-US" sz="1400" dirty="0">
                <a:solidFill>
                  <a:schemeClr val="bg1"/>
                </a:solidFill>
              </a:rPr>
              <a:t>Bugle Beads (Tube-Shaped) - Sizes range from 2mm to 35mm in length</a:t>
            </a:r>
          </a:p>
          <a:p>
            <a:pPr marL="285750" indent="-285750">
              <a:buFont typeface="Arial" panose="020B0604020202020204" pitchFamily="34" charset="0"/>
              <a:buChar char="•"/>
            </a:pPr>
            <a:r>
              <a:rPr lang="en-US" sz="1400" dirty="0">
                <a:solidFill>
                  <a:schemeClr val="bg1"/>
                </a:solidFill>
              </a:rPr>
              <a:t>Pony Beads - Usually 4mm-9mm in diameter with a larger hole</a:t>
            </a:r>
            <a:endParaRPr lang="en-IN" sz="1400" dirty="0">
              <a:solidFill>
                <a:schemeClr val="bg1"/>
              </a:solidFill>
            </a:endParaRPr>
          </a:p>
        </p:txBody>
      </p:sp>
    </p:spTree>
    <p:extLst>
      <p:ext uri="{BB962C8B-B14F-4D97-AF65-F5344CB8AC3E}">
        <p14:creationId xmlns:p14="http://schemas.microsoft.com/office/powerpoint/2010/main" val="813729618"/>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lstStyle/>
          <a:p>
            <a:r>
              <a:rPr lang="en-IN" dirty="0"/>
              <a:t>7.Steel Grits</a:t>
            </a:r>
          </a:p>
        </p:txBody>
      </p:sp>
      <p:sp>
        <p:nvSpPr>
          <p:cNvPr id="3" name="Content Placeholder 2"/>
          <p:cNvSpPr>
            <a:spLocks noGrp="1"/>
          </p:cNvSpPr>
          <p:nvPr>
            <p:ph sz="half" idx="1"/>
          </p:nvPr>
        </p:nvSpPr>
        <p:spPr>
          <a:xfrm>
            <a:off x="155575" y="1628800"/>
            <a:ext cx="4038600" cy="4434840"/>
          </a:xfrm>
        </p:spPr>
        <p:txBody>
          <a:bodyPr>
            <a:normAutofit fontScale="77500" lnSpcReduction="20000"/>
          </a:bodyPr>
          <a:lstStyle/>
          <a:p>
            <a:r>
              <a:rPr lang="en-US" sz="2800" b="1" dirty="0"/>
              <a:t>Steel Grit</a:t>
            </a:r>
            <a:r>
              <a:rPr lang="en-US" sz="2800" dirty="0"/>
              <a:t> is an abrasive material made from crushed steel shot and is commonly used for surface preparation, cleaning, and cutting. It comes in different sizes and hardness levels depending on its application.</a:t>
            </a:r>
            <a:endParaRPr lang="en-IN" sz="2800" dirty="0"/>
          </a:p>
        </p:txBody>
      </p:sp>
      <p:sp>
        <p:nvSpPr>
          <p:cNvPr id="5" name="AutoShape 2" descr="A detailed close-up of different steel grit sizes arranged in a gradient from coarse to fine. The image should showcase the rough, angular texture of the larger grit and the smoother, finer texture of the smaller grit. The background should be neutral to emphasize the metallic and industrial nature of the steel gri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7171" name="Picture 3" descr="C:\Users\I LOVE MY INDIA\Downloads\zfeabh0u.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21088"/>
            <a:ext cx="4680519" cy="24482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I LOVE MY INDIA\Downloads\OIP.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1268760"/>
            <a:ext cx="4032448" cy="4608512"/>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3"/>
          <p:cNvSpPr>
            <a:spLocks noGrp="1"/>
          </p:cNvSpPr>
          <p:nvPr>
            <p:ph sz="half" idx="2"/>
          </p:nvPr>
        </p:nvSpPr>
        <p:spPr>
          <a:xfrm>
            <a:off x="4767284" y="1442432"/>
            <a:ext cx="4038600" cy="4434840"/>
          </a:xfrm>
        </p:spPr>
        <p:txBody>
          <a:bodyPr>
            <a:normAutofit fontScale="77500" lnSpcReduction="20000"/>
          </a:bodyPr>
          <a:lstStyle/>
          <a:p>
            <a:r>
              <a:rPr lang="en-IN" b="1" dirty="0">
                <a:solidFill>
                  <a:schemeClr val="bg1"/>
                </a:solidFill>
                <a:latin typeface="Arial" panose="020B0604020202020204" pitchFamily="34" charset="0"/>
                <a:cs typeface="Arial" panose="020B0604020202020204" pitchFamily="34" charset="0"/>
              </a:rPr>
              <a:t>G14 (1.40 - 2.00mm)</a:t>
            </a:r>
            <a:r>
              <a:rPr lang="en-IN" dirty="0">
                <a:solidFill>
                  <a:schemeClr val="bg1"/>
                </a:solidFill>
                <a:latin typeface="Arial" panose="020B0604020202020204" pitchFamily="34" charset="0"/>
                <a:cs typeface="Arial" panose="020B0604020202020204" pitchFamily="34" charset="0"/>
              </a:rPr>
              <a:t> – Heavy-duty cleaning, surface </a:t>
            </a:r>
            <a:r>
              <a:rPr lang="en-IN" dirty="0" err="1">
                <a:solidFill>
                  <a:schemeClr val="bg1"/>
                </a:solidFill>
                <a:latin typeface="Arial" panose="020B0604020202020204" pitchFamily="34" charset="0"/>
                <a:cs typeface="Arial" panose="020B0604020202020204" pitchFamily="34" charset="0"/>
              </a:rPr>
              <a:t>roughenin</a:t>
            </a:r>
            <a:endParaRPr lang="en-IN" dirty="0">
              <a:solidFill>
                <a:schemeClr val="bg1"/>
              </a:solidFill>
              <a:latin typeface="Arial" panose="020B0604020202020204" pitchFamily="34" charset="0"/>
              <a:cs typeface="Arial" panose="020B0604020202020204" pitchFamily="34" charset="0"/>
            </a:endParaRPr>
          </a:p>
          <a:p>
            <a:r>
              <a:rPr lang="en-IN" b="1" dirty="0">
                <a:solidFill>
                  <a:schemeClr val="bg1"/>
                </a:solidFill>
                <a:latin typeface="Arial" panose="020B0604020202020204" pitchFamily="34" charset="0"/>
                <a:cs typeface="Arial" panose="020B0604020202020204" pitchFamily="34" charset="0"/>
              </a:rPr>
              <a:t>G16 (1.20 - 1.70mm)</a:t>
            </a:r>
            <a:r>
              <a:rPr lang="en-IN" dirty="0">
                <a:solidFill>
                  <a:schemeClr val="bg1"/>
                </a:solidFill>
                <a:latin typeface="Arial" panose="020B0604020202020204" pitchFamily="34" charset="0"/>
                <a:cs typeface="Arial" panose="020B0604020202020204" pitchFamily="34" charset="0"/>
              </a:rPr>
              <a:t> – Rust removal, general blasting</a:t>
            </a:r>
          </a:p>
          <a:p>
            <a:r>
              <a:rPr lang="en-IN" b="1" dirty="0">
                <a:solidFill>
                  <a:schemeClr val="bg1"/>
                </a:solidFill>
                <a:latin typeface="Arial" panose="020B0604020202020204" pitchFamily="34" charset="0"/>
                <a:cs typeface="Arial" panose="020B0604020202020204" pitchFamily="34" charset="0"/>
              </a:rPr>
              <a:t>G18 (1.00 - 1.40mm)</a:t>
            </a:r>
            <a:r>
              <a:rPr lang="en-IN" dirty="0">
                <a:solidFill>
                  <a:schemeClr val="bg1"/>
                </a:solidFill>
                <a:latin typeface="Arial" panose="020B0604020202020204" pitchFamily="34" charset="0"/>
                <a:cs typeface="Arial" panose="020B0604020202020204" pitchFamily="34" charset="0"/>
              </a:rPr>
              <a:t> – Paint removal, surface profiling</a:t>
            </a:r>
          </a:p>
          <a:p>
            <a:r>
              <a:rPr lang="en-IN" b="1" dirty="0">
                <a:solidFill>
                  <a:schemeClr val="bg1"/>
                </a:solidFill>
                <a:latin typeface="Arial" panose="020B0604020202020204" pitchFamily="34" charset="0"/>
                <a:cs typeface="Arial" panose="020B0604020202020204" pitchFamily="34" charset="0"/>
              </a:rPr>
              <a:t>G25 (0.71 - 1.18mm)</a:t>
            </a:r>
            <a:r>
              <a:rPr lang="en-IN" dirty="0">
                <a:solidFill>
                  <a:schemeClr val="bg1"/>
                </a:solidFill>
                <a:latin typeface="Arial" panose="020B0604020202020204" pitchFamily="34" charset="0"/>
                <a:cs typeface="Arial" panose="020B0604020202020204" pitchFamily="34" charset="0"/>
              </a:rPr>
              <a:t> – Medium cleaning, coating preparation</a:t>
            </a:r>
          </a:p>
          <a:p>
            <a:r>
              <a:rPr lang="en-IN" b="1" dirty="0">
                <a:solidFill>
                  <a:schemeClr val="bg1"/>
                </a:solidFill>
                <a:latin typeface="Arial" panose="020B0604020202020204" pitchFamily="34" charset="0"/>
                <a:cs typeface="Arial" panose="020B0604020202020204" pitchFamily="34" charset="0"/>
              </a:rPr>
              <a:t>G40 (0.42 - 0.84mm)</a:t>
            </a:r>
            <a:r>
              <a:rPr lang="en-IN" dirty="0">
                <a:solidFill>
                  <a:schemeClr val="bg1"/>
                </a:solidFill>
                <a:latin typeface="Arial" panose="020B0604020202020204" pitchFamily="34" charset="0"/>
                <a:cs typeface="Arial" panose="020B0604020202020204" pitchFamily="34" charset="0"/>
              </a:rPr>
              <a:t> – Light cleaning, finishing</a:t>
            </a:r>
          </a:p>
          <a:p>
            <a:r>
              <a:rPr lang="en-IN" b="1" dirty="0">
                <a:solidFill>
                  <a:schemeClr val="bg1"/>
                </a:solidFill>
                <a:latin typeface="Arial" panose="020B0604020202020204" pitchFamily="34" charset="0"/>
                <a:cs typeface="Arial" panose="020B0604020202020204" pitchFamily="34" charset="0"/>
              </a:rPr>
              <a:t>G50 (0.30 - 0.71mm)</a:t>
            </a:r>
            <a:r>
              <a:rPr lang="en-IN" dirty="0">
                <a:solidFill>
                  <a:schemeClr val="bg1"/>
                </a:solidFill>
                <a:latin typeface="Arial" panose="020B0604020202020204" pitchFamily="34" charset="0"/>
                <a:cs typeface="Arial" panose="020B0604020202020204" pitchFamily="34" charset="0"/>
              </a:rPr>
              <a:t> – Fine blasting, polishing</a:t>
            </a:r>
          </a:p>
          <a:p>
            <a:r>
              <a:rPr lang="en-IN" b="1" dirty="0">
                <a:solidFill>
                  <a:schemeClr val="bg1"/>
                </a:solidFill>
                <a:latin typeface="Arial" panose="020B0604020202020204" pitchFamily="34" charset="0"/>
                <a:cs typeface="Arial" panose="020B0604020202020204" pitchFamily="34" charset="0"/>
              </a:rPr>
              <a:t>G80 (0.18 - 0.42mm)</a:t>
            </a:r>
            <a:r>
              <a:rPr lang="en-IN" dirty="0">
                <a:solidFill>
                  <a:schemeClr val="bg1"/>
                </a:solidFill>
                <a:latin typeface="Arial" panose="020B0604020202020204" pitchFamily="34" charset="0"/>
                <a:cs typeface="Arial" panose="020B0604020202020204" pitchFamily="34" charset="0"/>
              </a:rPr>
              <a:t> – Precision cleaning, delicate surfaces</a:t>
            </a:r>
            <a:endParaRPr lang="en-IN"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2677964"/>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p:spPr>
        <p:txBody>
          <a:bodyPr/>
          <a:lstStyle/>
          <a:p>
            <a:r>
              <a:rPr lang="en-IN" dirty="0"/>
              <a:t>8.Black Silicon Carbide</a:t>
            </a:r>
          </a:p>
        </p:txBody>
      </p:sp>
      <p:sp>
        <p:nvSpPr>
          <p:cNvPr id="3" name="Content Placeholder 2"/>
          <p:cNvSpPr>
            <a:spLocks noGrp="1"/>
          </p:cNvSpPr>
          <p:nvPr>
            <p:ph sz="half" idx="1"/>
          </p:nvPr>
        </p:nvSpPr>
        <p:spPr>
          <a:xfrm>
            <a:off x="179512" y="1484784"/>
            <a:ext cx="5050904" cy="2373011"/>
          </a:xfrm>
        </p:spPr>
        <p:txBody>
          <a:bodyPr>
            <a:normAutofit fontScale="92500" lnSpcReduction="10000"/>
          </a:bodyPr>
          <a:lstStyle/>
          <a:p>
            <a:r>
              <a:rPr lang="en-US" sz="2400" dirty="0"/>
              <a:t>Black Silicon Carbide (</a:t>
            </a:r>
            <a:r>
              <a:rPr lang="en-US" sz="2400" dirty="0" err="1"/>
              <a:t>SiC</a:t>
            </a:r>
            <a:r>
              <a:rPr lang="en-US" sz="2400" dirty="0"/>
              <a:t>) is a synthetic material made from high-purity silica sand and petroleum coke in an electric resistance furnace at high temperatures. It is known for its extreme hardness, thermal resistance, and durability.</a:t>
            </a:r>
            <a:endParaRPr lang="en-IN" sz="2400" dirty="0"/>
          </a:p>
        </p:txBody>
      </p:sp>
      <p:sp>
        <p:nvSpPr>
          <p:cNvPr id="4" name="Content Placeholder 3"/>
          <p:cNvSpPr>
            <a:spLocks noGrp="1"/>
          </p:cNvSpPr>
          <p:nvPr>
            <p:ph sz="half" idx="2"/>
          </p:nvPr>
        </p:nvSpPr>
        <p:spPr>
          <a:xfrm>
            <a:off x="395536" y="4077072"/>
            <a:ext cx="4038600" cy="2217420"/>
          </a:xfrm>
        </p:spPr>
        <p:txBody>
          <a:bodyPr>
            <a:normAutofit fontScale="92500" lnSpcReduction="10000"/>
          </a:bodyPr>
          <a:lstStyle/>
          <a:p>
            <a:pPr marL="0" indent="0">
              <a:buNone/>
            </a:pPr>
            <a:r>
              <a:rPr lang="en-US" sz="1200" b="1" dirty="0">
                <a:latin typeface="Arial" panose="020B0604020202020204" pitchFamily="34" charset="0"/>
                <a:cs typeface="Arial" panose="020B0604020202020204" pitchFamily="34" charset="0"/>
              </a:rPr>
              <a:t>Usages: </a:t>
            </a:r>
          </a:p>
          <a:p>
            <a:endParaRPr lang="en-IN" sz="1200" b="1" dirty="0">
              <a:latin typeface="Arial" panose="020B0604020202020204" pitchFamily="34" charset="0"/>
              <a:cs typeface="Arial" panose="020B0604020202020204" pitchFamily="34" charset="0"/>
            </a:endParaRPr>
          </a:p>
          <a:p>
            <a:r>
              <a:rPr lang="en-IN" sz="1200" b="1" dirty="0">
                <a:latin typeface="Arial" panose="020B0604020202020204" pitchFamily="34" charset="0"/>
                <a:cs typeface="Arial" panose="020B0604020202020204" pitchFamily="34" charset="0"/>
              </a:rPr>
              <a:t>mounted pints</a:t>
            </a:r>
          </a:p>
          <a:p>
            <a:r>
              <a:rPr lang="en-IN" sz="1200" b="1" dirty="0">
                <a:latin typeface="Arial" panose="020B0604020202020204" pitchFamily="34" charset="0"/>
                <a:cs typeface="Arial" panose="020B0604020202020204" pitchFamily="34" charset="0"/>
              </a:rPr>
              <a:t>lapping and polishing media.</a:t>
            </a:r>
          </a:p>
          <a:p>
            <a:r>
              <a:rPr lang="en-IN" sz="1200" b="1" dirty="0">
                <a:latin typeface="Arial" panose="020B0604020202020204" pitchFamily="34" charset="0"/>
                <a:cs typeface="Arial" panose="020B0604020202020204" pitchFamily="34" charset="0"/>
              </a:rPr>
              <a:t>Grinding Wheels &amp; Cutting wheels</a:t>
            </a:r>
          </a:p>
          <a:p>
            <a:r>
              <a:rPr lang="en-IN" sz="1200" b="1" dirty="0">
                <a:latin typeface="Arial" panose="020B0604020202020204" pitchFamily="34" charset="0"/>
                <a:cs typeface="Arial" panose="020B0604020202020204" pitchFamily="34" charset="0"/>
              </a:rPr>
              <a:t>Surface Blasting &amp; Finishing</a:t>
            </a:r>
          </a:p>
          <a:p>
            <a:r>
              <a:rPr lang="en-IN" sz="1200" b="1" dirty="0">
                <a:latin typeface="Arial" panose="020B0604020202020204" pitchFamily="34" charset="0"/>
                <a:cs typeface="Arial" panose="020B0604020202020204" pitchFamily="34" charset="0"/>
              </a:rPr>
              <a:t>Metallurgical Applications</a:t>
            </a:r>
          </a:p>
          <a:p>
            <a:r>
              <a:rPr lang="en-IN" sz="1200" b="1" dirty="0">
                <a:latin typeface="Arial" panose="020B0604020202020204" pitchFamily="34" charset="0"/>
                <a:cs typeface="Arial" panose="020B0604020202020204" pitchFamily="34" charset="0"/>
              </a:rPr>
              <a:t>Refractories &amp; High-Temperature Applications</a:t>
            </a:r>
          </a:p>
          <a:p>
            <a:r>
              <a:rPr lang="en-IN" sz="1200" b="1" dirty="0">
                <a:latin typeface="Arial" panose="020B0604020202020204" pitchFamily="34" charset="0"/>
                <a:cs typeface="Arial" panose="020B0604020202020204" pitchFamily="34" charset="0"/>
              </a:rPr>
              <a:t>Electronics &amp; Semiconductor Industry</a:t>
            </a:r>
          </a:p>
          <a:p>
            <a:r>
              <a:rPr lang="en-IN" sz="1200" b="1" dirty="0">
                <a:latin typeface="Arial" panose="020B0604020202020204" pitchFamily="34" charset="0"/>
                <a:cs typeface="Arial" panose="020B0604020202020204" pitchFamily="34" charset="0"/>
              </a:rPr>
              <a:t>Automotive &amp; Aerospace</a:t>
            </a:r>
          </a:p>
          <a:p>
            <a:r>
              <a:rPr lang="en-IN" sz="1200" b="1" dirty="0">
                <a:latin typeface="Arial" panose="020B0604020202020204" pitchFamily="34" charset="0"/>
                <a:cs typeface="Arial" panose="020B0604020202020204" pitchFamily="34" charset="0"/>
              </a:rPr>
              <a:t>oil stones and also used as blasting</a:t>
            </a:r>
          </a:p>
        </p:txBody>
      </p:sp>
      <p:pic>
        <p:nvPicPr>
          <p:cNvPr id="8194" name="Picture 2" descr="C:\Users\I LOVE MY INDIA\Downloads\zfeabh0u.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8104" y="1302296"/>
            <a:ext cx="3312368" cy="366781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I LOVE MY INDIA\Downloads\OIP.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5733256"/>
            <a:ext cx="4714831" cy="87875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923335" y="5733256"/>
            <a:ext cx="4572000" cy="923330"/>
          </a:xfrm>
          <a:prstGeom prst="rect">
            <a:avLst/>
          </a:prstGeom>
        </p:spPr>
        <p:txBody>
          <a:bodyPr>
            <a:spAutoFit/>
          </a:bodyPr>
          <a:lstStyle/>
          <a:p>
            <a:r>
              <a:rPr lang="en-IN" b="1" dirty="0">
                <a:solidFill>
                  <a:schemeClr val="bg1"/>
                </a:solidFill>
              </a:rPr>
              <a:t>Sizes: </a:t>
            </a:r>
            <a:r>
              <a:rPr lang="en-IN" dirty="0">
                <a:solidFill>
                  <a:schemeClr val="bg1"/>
                </a:solidFill>
              </a:rPr>
              <a:t>F12, F14, F16, F20, F24, F30, F36, F40, F46, F54, F60, F70, F80, F90, F100, F120, F150, F180 and F220 as per FEPA Standards.</a:t>
            </a:r>
          </a:p>
        </p:txBody>
      </p:sp>
    </p:spTree>
    <p:extLst>
      <p:ext uri="{BB962C8B-B14F-4D97-AF65-F5344CB8AC3E}">
        <p14:creationId xmlns:p14="http://schemas.microsoft.com/office/powerpoint/2010/main" val="4253131265"/>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74914"/>
            <a:ext cx="8229600" cy="1143000"/>
          </a:xfrm>
        </p:spPr>
        <p:txBody>
          <a:bodyPr/>
          <a:lstStyle/>
          <a:p>
            <a:pPr algn="ctr"/>
            <a:r>
              <a:rPr lang="en-IN" dirty="0"/>
              <a:t>9.Copper Slag</a:t>
            </a:r>
          </a:p>
        </p:txBody>
      </p:sp>
      <p:sp>
        <p:nvSpPr>
          <p:cNvPr id="3" name="Content Placeholder 2"/>
          <p:cNvSpPr>
            <a:spLocks noGrp="1"/>
          </p:cNvSpPr>
          <p:nvPr>
            <p:ph sz="half" idx="1"/>
          </p:nvPr>
        </p:nvSpPr>
        <p:spPr>
          <a:xfrm>
            <a:off x="175656" y="1412776"/>
            <a:ext cx="5760640" cy="2084979"/>
          </a:xfrm>
        </p:spPr>
        <p:txBody>
          <a:bodyPr>
            <a:normAutofit/>
          </a:bodyPr>
          <a:lstStyle/>
          <a:p>
            <a:r>
              <a:rPr lang="en-US" sz="1800" dirty="0"/>
              <a:t>Copper slag is a by-product of copper extraction from smelting. It consists of iron silicate and other oxides, making it a hard, dense, and abrasive material. Due to its high strength, low moisture absorption, and eco-friendly properties, it is widely used in various industrial applications.</a:t>
            </a:r>
            <a:endParaRPr lang="en-IN" sz="1800" dirty="0"/>
          </a:p>
        </p:txBody>
      </p:sp>
      <p:sp>
        <p:nvSpPr>
          <p:cNvPr id="4" name="Content Placeholder 3"/>
          <p:cNvSpPr>
            <a:spLocks noGrp="1"/>
          </p:cNvSpPr>
          <p:nvPr>
            <p:ph sz="half" idx="2"/>
          </p:nvPr>
        </p:nvSpPr>
        <p:spPr>
          <a:xfrm>
            <a:off x="317305" y="2708920"/>
            <a:ext cx="5633732" cy="4002792"/>
          </a:xfrm>
        </p:spPr>
        <p:txBody>
          <a:bodyPr>
            <a:normAutofit/>
          </a:bodyPr>
          <a:lstStyle/>
          <a:p>
            <a:pPr marL="0" indent="0">
              <a:buNone/>
            </a:pPr>
            <a:endParaRPr lang="en-US" sz="1200" i="1" dirty="0"/>
          </a:p>
          <a:p>
            <a:pPr marL="0" indent="0">
              <a:buNone/>
            </a:pPr>
            <a:endParaRPr lang="en-US" sz="1200" i="1" dirty="0"/>
          </a:p>
          <a:p>
            <a:pPr marL="0" indent="0">
              <a:buNone/>
            </a:pPr>
            <a:r>
              <a:rPr lang="en-US" sz="1200" b="1" i="1" dirty="0"/>
              <a:t>Usage:</a:t>
            </a:r>
            <a:endParaRPr lang="en-IN" sz="1200" b="1" i="1" dirty="0"/>
          </a:p>
          <a:p>
            <a:r>
              <a:rPr lang="en-IN" sz="1200" i="1" dirty="0"/>
              <a:t>Abrasive Blasting</a:t>
            </a:r>
            <a:endParaRPr lang="en-IN" sz="1200" b="1" i="1" dirty="0"/>
          </a:p>
          <a:p>
            <a:r>
              <a:rPr lang="en-IN" sz="1200" i="1" dirty="0"/>
              <a:t>Construction Material</a:t>
            </a:r>
            <a:endParaRPr lang="en-IN" sz="1200" b="1" i="1" dirty="0"/>
          </a:p>
          <a:p>
            <a:r>
              <a:rPr lang="en-IN" sz="1200" i="1" dirty="0"/>
              <a:t>Shipbuilding &amp; Offshore Industry</a:t>
            </a:r>
            <a:endParaRPr lang="en-IN" sz="1200" b="1" i="1" dirty="0"/>
          </a:p>
          <a:p>
            <a:r>
              <a:rPr lang="en-IN" sz="1200" i="1" dirty="0"/>
              <a:t>Roofing &amp; Flooring:</a:t>
            </a:r>
            <a:endParaRPr lang="en-IN" sz="1200" b="1" i="1" dirty="0"/>
          </a:p>
          <a:p>
            <a:r>
              <a:rPr lang="en-IN" sz="1200" i="1" dirty="0"/>
              <a:t>Landfilling &amp; Soil Stabilization:</a:t>
            </a:r>
            <a:endParaRPr lang="en-IN" sz="1200" b="1" i="1" dirty="0"/>
          </a:p>
          <a:p>
            <a:r>
              <a:rPr lang="en-IN" sz="1200" dirty="0"/>
              <a:t>Blast &amp; Paint Contractor</a:t>
            </a:r>
          </a:p>
          <a:p>
            <a:r>
              <a:rPr lang="en-IN" sz="1200" dirty="0"/>
              <a:t>Container Manufacturing / Repair</a:t>
            </a:r>
          </a:p>
          <a:p>
            <a:r>
              <a:rPr lang="en-IN" sz="1200" dirty="0"/>
              <a:t>Marine Shipbuilding Repair</a:t>
            </a:r>
          </a:p>
          <a:p>
            <a:r>
              <a:rPr lang="en-IN" sz="1200" dirty="0"/>
              <a:t>Oil and Gas/ Pipeline</a:t>
            </a:r>
          </a:p>
          <a:p>
            <a:r>
              <a:rPr lang="en-IN" sz="1200" dirty="0"/>
              <a:t>Plant Maintenance</a:t>
            </a:r>
          </a:p>
        </p:txBody>
      </p:sp>
      <p:sp>
        <p:nvSpPr>
          <p:cNvPr id="5" name="AutoShape 2" descr="A high-quality image of copper slag, showcasing its dark, granular, and abrasive texture. The slag appears in different sizes, from fine powder to coarse granules, displayed in a pile on an industrial background. The image highlights its metallic sheen and rough surface, indicating its use in blasting, construction, and industrial application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9219" name="Picture 3" descr="C:\Users\I LOVE MY INDIA\Downloads\e0q3hld7.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0152" y="1700808"/>
            <a:ext cx="2643881" cy="324036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p:cNvGraphicFramePr>
            <a:graphicFrameLocks noGrp="1"/>
          </p:cNvGraphicFramePr>
          <p:nvPr>
            <p:extLst>
              <p:ext uri="{D42A27DB-BD31-4B8C-83A1-F6EECF244321}">
                <p14:modId xmlns:p14="http://schemas.microsoft.com/office/powerpoint/2010/main" val="3967697645"/>
              </p:ext>
            </p:extLst>
          </p:nvPr>
        </p:nvGraphicFramePr>
        <p:xfrm>
          <a:off x="611560" y="5621199"/>
          <a:ext cx="8229600" cy="1203198"/>
        </p:xfrm>
        <a:graphic>
          <a:graphicData uri="http://schemas.openxmlformats.org/drawingml/2006/table">
            <a:tbl>
              <a:tblPr firstRow="1" firstCol="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0">
                <a:tc>
                  <a:txBody>
                    <a:bodyPr/>
                    <a:lstStyle/>
                    <a:p>
                      <a:pPr algn="ctr">
                        <a:lnSpc>
                          <a:spcPct val="115000"/>
                        </a:lnSpc>
                        <a:spcAft>
                          <a:spcPts val="1000"/>
                        </a:spcAft>
                      </a:pPr>
                      <a:r>
                        <a:rPr lang="en-IN" sz="1100" dirty="0">
                          <a:effectLst/>
                        </a:rPr>
                        <a:t>Size (Mesh)</a:t>
                      </a:r>
                      <a:endParaRPr lang="en-IN" sz="1100" dirty="0">
                        <a:effectLst/>
                        <a:latin typeface="Calibri"/>
                        <a:ea typeface="Calibri"/>
                        <a:cs typeface="Times New Roman"/>
                      </a:endParaRPr>
                    </a:p>
                  </a:txBody>
                  <a:tcPr marL="9525" marR="9525" marT="9525" marB="9525" anchor="ctr"/>
                </a:tc>
                <a:tc>
                  <a:txBody>
                    <a:bodyPr/>
                    <a:lstStyle/>
                    <a:p>
                      <a:pPr algn="ctr">
                        <a:lnSpc>
                          <a:spcPct val="115000"/>
                        </a:lnSpc>
                        <a:spcAft>
                          <a:spcPts val="1000"/>
                        </a:spcAft>
                      </a:pPr>
                      <a:r>
                        <a:rPr lang="en-IN" sz="1100" dirty="0">
                          <a:effectLst/>
                        </a:rPr>
                        <a:t>Application</a:t>
                      </a:r>
                      <a:endParaRPr lang="en-IN" sz="1100" dirty="0">
                        <a:effectLst/>
                        <a:latin typeface="Calibri"/>
                        <a:ea typeface="Calibri"/>
                        <a:cs typeface="Times New Roman"/>
                      </a:endParaRPr>
                    </a:p>
                  </a:txBody>
                  <a:tcPr marL="9525" marR="9525" marT="9525" marB="9525" anchor="ctr"/>
                </a:tc>
                <a:extLst>
                  <a:ext uri="{0D108BD9-81ED-4DB2-BD59-A6C34878D82A}">
                    <a16:rowId xmlns:a16="http://schemas.microsoft.com/office/drawing/2014/main" val="10000"/>
                  </a:ext>
                </a:extLst>
              </a:tr>
              <a:tr h="0">
                <a:tc>
                  <a:txBody>
                    <a:bodyPr/>
                    <a:lstStyle/>
                    <a:p>
                      <a:pPr>
                        <a:lnSpc>
                          <a:spcPct val="115000"/>
                        </a:lnSpc>
                        <a:spcAft>
                          <a:spcPts val="1000"/>
                        </a:spcAft>
                      </a:pPr>
                      <a:r>
                        <a:rPr lang="en-IN" sz="1100">
                          <a:effectLst/>
                        </a:rPr>
                        <a:t>0-0.2 mm</a:t>
                      </a:r>
                      <a:endParaRPr lang="en-IN" sz="110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IN" sz="1100" dirty="0">
                          <a:effectLst/>
                        </a:rPr>
                        <a:t>Fine polishing &amp; coatings</a:t>
                      </a:r>
                      <a:endParaRPr lang="en-IN" sz="1100" dirty="0">
                        <a:effectLst/>
                        <a:latin typeface="Calibri"/>
                        <a:ea typeface="Calibri"/>
                        <a:cs typeface="Times New Roman"/>
                      </a:endParaRPr>
                    </a:p>
                  </a:txBody>
                  <a:tcPr marL="9525" marR="9525" marT="9525" marB="9525" anchor="ctr"/>
                </a:tc>
                <a:extLst>
                  <a:ext uri="{0D108BD9-81ED-4DB2-BD59-A6C34878D82A}">
                    <a16:rowId xmlns:a16="http://schemas.microsoft.com/office/drawing/2014/main" val="10001"/>
                  </a:ext>
                </a:extLst>
              </a:tr>
              <a:tr h="0">
                <a:tc>
                  <a:txBody>
                    <a:bodyPr/>
                    <a:lstStyle/>
                    <a:p>
                      <a:pPr>
                        <a:lnSpc>
                          <a:spcPct val="115000"/>
                        </a:lnSpc>
                        <a:spcAft>
                          <a:spcPts val="1000"/>
                        </a:spcAft>
                      </a:pPr>
                      <a:r>
                        <a:rPr lang="en-IN" sz="1100">
                          <a:effectLst/>
                        </a:rPr>
                        <a:t>0.2-1 mm</a:t>
                      </a:r>
                      <a:endParaRPr lang="en-IN" sz="110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IN" sz="1100" dirty="0">
                          <a:effectLst/>
                        </a:rPr>
                        <a:t>Concrete additive, construction</a:t>
                      </a:r>
                      <a:endParaRPr lang="en-IN" sz="1100" dirty="0">
                        <a:effectLst/>
                        <a:latin typeface="Calibri"/>
                        <a:ea typeface="Calibri"/>
                        <a:cs typeface="Times New Roman"/>
                      </a:endParaRPr>
                    </a:p>
                  </a:txBody>
                  <a:tcPr marL="9525" marR="9525" marT="9525" marB="9525" anchor="ctr"/>
                </a:tc>
                <a:extLst>
                  <a:ext uri="{0D108BD9-81ED-4DB2-BD59-A6C34878D82A}">
                    <a16:rowId xmlns:a16="http://schemas.microsoft.com/office/drawing/2014/main" val="10002"/>
                  </a:ext>
                </a:extLst>
              </a:tr>
              <a:tr h="0">
                <a:tc>
                  <a:txBody>
                    <a:bodyPr/>
                    <a:lstStyle/>
                    <a:p>
                      <a:pPr>
                        <a:lnSpc>
                          <a:spcPct val="115000"/>
                        </a:lnSpc>
                        <a:spcAft>
                          <a:spcPts val="1000"/>
                        </a:spcAft>
                      </a:pPr>
                      <a:r>
                        <a:rPr lang="en-IN" sz="1100">
                          <a:effectLst/>
                        </a:rPr>
                        <a:t>1-3 mm</a:t>
                      </a:r>
                      <a:endParaRPr lang="en-IN" sz="110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IN" sz="1100" dirty="0">
                          <a:effectLst/>
                        </a:rPr>
                        <a:t>Shipbuilding, grit blasting</a:t>
                      </a:r>
                      <a:endParaRPr lang="en-IN" sz="1100" dirty="0">
                        <a:effectLst/>
                        <a:latin typeface="Calibri"/>
                        <a:ea typeface="Calibri"/>
                        <a:cs typeface="Times New Roman"/>
                      </a:endParaRPr>
                    </a:p>
                  </a:txBody>
                  <a:tcPr marL="9525" marR="9525" marT="9525" marB="9525" anchor="ctr"/>
                </a:tc>
                <a:extLst>
                  <a:ext uri="{0D108BD9-81ED-4DB2-BD59-A6C34878D82A}">
                    <a16:rowId xmlns:a16="http://schemas.microsoft.com/office/drawing/2014/main" val="10003"/>
                  </a:ext>
                </a:extLst>
              </a:tr>
              <a:tr h="0">
                <a:tc>
                  <a:txBody>
                    <a:bodyPr/>
                    <a:lstStyle/>
                    <a:p>
                      <a:pPr>
                        <a:lnSpc>
                          <a:spcPct val="115000"/>
                        </a:lnSpc>
                        <a:spcAft>
                          <a:spcPts val="1000"/>
                        </a:spcAft>
                      </a:pPr>
                      <a:r>
                        <a:rPr lang="en-IN" sz="1100">
                          <a:effectLst/>
                        </a:rPr>
                        <a:t>3-5 mm</a:t>
                      </a:r>
                      <a:endParaRPr lang="en-IN" sz="110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IN" sz="1100">
                          <a:effectLst/>
                        </a:rPr>
                        <a:t>Landscaping, heavy-duty cleaning</a:t>
                      </a:r>
                      <a:endParaRPr lang="en-IN" sz="1100">
                        <a:effectLst/>
                        <a:latin typeface="Calibri"/>
                        <a:ea typeface="Calibri"/>
                        <a:cs typeface="Times New Roman"/>
                      </a:endParaRPr>
                    </a:p>
                  </a:txBody>
                  <a:tcPr marL="9525" marR="9525" marT="9525" marB="9525" anchor="ctr"/>
                </a:tc>
                <a:extLst>
                  <a:ext uri="{0D108BD9-81ED-4DB2-BD59-A6C34878D82A}">
                    <a16:rowId xmlns:a16="http://schemas.microsoft.com/office/drawing/2014/main" val="10004"/>
                  </a:ext>
                </a:extLst>
              </a:tr>
              <a:tr h="0">
                <a:tc>
                  <a:txBody>
                    <a:bodyPr/>
                    <a:lstStyle/>
                    <a:p>
                      <a:pPr>
                        <a:lnSpc>
                          <a:spcPct val="115000"/>
                        </a:lnSpc>
                        <a:spcAft>
                          <a:spcPts val="1000"/>
                        </a:spcAft>
                      </a:pPr>
                      <a:r>
                        <a:rPr lang="en-IN" sz="1100">
                          <a:effectLst/>
                        </a:rPr>
                        <a:t>5-10 mm</a:t>
                      </a:r>
                      <a:endParaRPr lang="en-IN" sz="110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en-IN" sz="1100" dirty="0">
                          <a:effectLst/>
                        </a:rPr>
                        <a:t>Road construction, landfilling</a:t>
                      </a:r>
                      <a:endParaRPr lang="en-IN" sz="1100" dirty="0">
                        <a:effectLst/>
                        <a:latin typeface="Calibri"/>
                        <a:ea typeface="Calibri"/>
                        <a:cs typeface="Times New Roman"/>
                      </a:endParaRPr>
                    </a:p>
                  </a:txBody>
                  <a:tcPr marL="9525" marR="9525" marT="9525" marB="9525" anchor="ctr"/>
                </a:tc>
                <a:extLst>
                  <a:ext uri="{0D108BD9-81ED-4DB2-BD59-A6C34878D82A}">
                    <a16:rowId xmlns:a16="http://schemas.microsoft.com/office/drawing/2014/main" val="10005"/>
                  </a:ext>
                </a:extLst>
              </a:tr>
            </a:tbl>
          </a:graphicData>
        </a:graphic>
      </p:graphicFrame>
      <p:pic>
        <p:nvPicPr>
          <p:cNvPr id="9" name="Picture 2" descr="C:\Users\I LOVE MY INDIA\Downloads\drr0ggp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7864" y="3140968"/>
            <a:ext cx="2381284" cy="2304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183289"/>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6632"/>
            <a:ext cx="8229600" cy="1143000"/>
          </a:xfrm>
        </p:spPr>
        <p:txBody>
          <a:bodyPr/>
          <a:lstStyle/>
          <a:p>
            <a:pPr algn="ctr"/>
            <a:r>
              <a:rPr lang="en-IN" dirty="0"/>
              <a:t>10. Quartz Sand</a:t>
            </a:r>
          </a:p>
        </p:txBody>
      </p:sp>
      <p:sp>
        <p:nvSpPr>
          <p:cNvPr id="3" name="Content Placeholder 2"/>
          <p:cNvSpPr>
            <a:spLocks noGrp="1"/>
          </p:cNvSpPr>
          <p:nvPr>
            <p:ph sz="half" idx="1"/>
          </p:nvPr>
        </p:nvSpPr>
        <p:spPr>
          <a:xfrm>
            <a:off x="251520" y="1412776"/>
            <a:ext cx="4906888" cy="3237107"/>
          </a:xfrm>
        </p:spPr>
        <p:txBody>
          <a:bodyPr>
            <a:normAutofit lnSpcReduction="10000"/>
          </a:bodyPr>
          <a:lstStyle/>
          <a:p>
            <a:r>
              <a:rPr lang="en-US" sz="2000" dirty="0"/>
              <a:t>Quartz sand is a naturally occurring granular material composed primarily of quartz (silicon dioxide, </a:t>
            </a:r>
            <a:r>
              <a:rPr lang="en-US" sz="2000" dirty="0" err="1"/>
              <a:t>SiO</a:t>
            </a:r>
            <a:r>
              <a:rPr lang="en-US" sz="2000" dirty="0"/>
              <a:t>₂). It is a hard, chemically inert, and durable mineral that is widely used in various industries. The grains of quartz sand are typically white or colorless but can also appear in shades of yellow, pink, or brown due to impurities.</a:t>
            </a:r>
            <a:endParaRPr lang="en-IN" sz="2000" dirty="0"/>
          </a:p>
        </p:txBody>
      </p:sp>
      <p:sp>
        <p:nvSpPr>
          <p:cNvPr id="4" name="Content Placeholder 3"/>
          <p:cNvSpPr>
            <a:spLocks noGrp="1"/>
          </p:cNvSpPr>
          <p:nvPr>
            <p:ph sz="half" idx="2"/>
          </p:nvPr>
        </p:nvSpPr>
        <p:spPr>
          <a:xfrm>
            <a:off x="251520" y="4437112"/>
            <a:ext cx="3456384" cy="2028780"/>
          </a:xfrm>
        </p:spPr>
        <p:txBody>
          <a:bodyPr>
            <a:normAutofit lnSpcReduction="10000"/>
          </a:bodyPr>
          <a:lstStyle/>
          <a:p>
            <a:pPr marL="0" indent="0">
              <a:buNone/>
            </a:pPr>
            <a:r>
              <a:rPr lang="en-US" sz="1200" b="1" dirty="0"/>
              <a:t>Usages:</a:t>
            </a:r>
          </a:p>
          <a:p>
            <a:pPr marL="0" indent="0">
              <a:buNone/>
            </a:pPr>
            <a:endParaRPr lang="en-IN" sz="1200" b="1" dirty="0"/>
          </a:p>
          <a:p>
            <a:r>
              <a:rPr lang="en-IN" sz="1200" b="1" dirty="0"/>
              <a:t>Construction &amp; Building Materials</a:t>
            </a:r>
            <a:endParaRPr lang="en-IN" sz="1200" dirty="0"/>
          </a:p>
          <a:p>
            <a:r>
              <a:rPr lang="en-IN" sz="1200" b="1" dirty="0"/>
              <a:t>Industrial Applications</a:t>
            </a:r>
            <a:endParaRPr lang="en-IN" sz="1200" dirty="0"/>
          </a:p>
          <a:p>
            <a:r>
              <a:rPr lang="en-IN" sz="1200" b="1" dirty="0"/>
              <a:t>Oil &amp; Gas Industry</a:t>
            </a:r>
            <a:endParaRPr lang="en-IN" sz="1200" dirty="0"/>
          </a:p>
          <a:p>
            <a:r>
              <a:rPr lang="en-IN" sz="1200" b="1" dirty="0"/>
              <a:t>Electronics &amp; Semiconductor Industry</a:t>
            </a:r>
            <a:endParaRPr lang="en-IN" sz="1200" dirty="0"/>
          </a:p>
          <a:p>
            <a:r>
              <a:rPr lang="en-IN" sz="1200" b="1" dirty="0"/>
              <a:t>Paints &amp; Coatings</a:t>
            </a:r>
            <a:endParaRPr lang="en-IN" sz="1200" dirty="0"/>
          </a:p>
          <a:p>
            <a:r>
              <a:rPr lang="en-IN" sz="1200" b="1" dirty="0"/>
              <a:t>Sports &amp; Recreation</a:t>
            </a:r>
            <a:endParaRPr lang="en-IN" sz="1200" dirty="0"/>
          </a:p>
          <a:p>
            <a:r>
              <a:rPr lang="en-IN" sz="1200" b="1" dirty="0"/>
              <a:t> Agriculture &amp; Landscaping</a:t>
            </a:r>
            <a:endParaRPr lang="en-IN" sz="1200" dirty="0"/>
          </a:p>
        </p:txBody>
      </p:sp>
      <p:pic>
        <p:nvPicPr>
          <p:cNvPr id="10243" name="Picture 3" descr="C:\Users\I LOVE MY INDIA\Downloads\6klyrl3q.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2080" y="1268760"/>
            <a:ext cx="3051242" cy="35283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I LOVE MY INDIA\Downloads\OIP.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5157192"/>
            <a:ext cx="5146879" cy="145481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563888" y="5284436"/>
            <a:ext cx="5265174" cy="1200329"/>
          </a:xfrm>
          <a:prstGeom prst="rect">
            <a:avLst/>
          </a:prstGeom>
        </p:spPr>
        <p:txBody>
          <a:bodyPr wrap="square">
            <a:spAutoFit/>
          </a:bodyPr>
          <a:lstStyle/>
          <a:p>
            <a:pPr marL="285750" indent="-285750">
              <a:buFont typeface="Arial" panose="020B0604020202020204" pitchFamily="34" charset="0"/>
              <a:buChar char="•"/>
            </a:pPr>
            <a:r>
              <a:rPr lang="en-IN" b="1" dirty="0">
                <a:solidFill>
                  <a:schemeClr val="bg1"/>
                </a:solidFill>
              </a:rPr>
              <a:t>Fine Quartz Sand (0.05 – 0.5 mm)</a:t>
            </a:r>
            <a:endParaRPr lang="en-IN" dirty="0">
              <a:solidFill>
                <a:schemeClr val="bg1"/>
              </a:solidFill>
            </a:endParaRPr>
          </a:p>
          <a:p>
            <a:pPr marL="285750" indent="-285750">
              <a:buFont typeface="Arial" panose="020B0604020202020204" pitchFamily="34" charset="0"/>
              <a:buChar char="•"/>
            </a:pPr>
            <a:r>
              <a:rPr lang="en-IN" b="1" dirty="0">
                <a:solidFill>
                  <a:schemeClr val="bg1"/>
                </a:solidFill>
              </a:rPr>
              <a:t>Medium Quartz Sand (0.5 – 1.5 mm)</a:t>
            </a:r>
            <a:endParaRPr lang="en-IN" dirty="0">
              <a:solidFill>
                <a:schemeClr val="bg1"/>
              </a:solidFill>
            </a:endParaRPr>
          </a:p>
          <a:p>
            <a:pPr marL="285750" indent="-285750">
              <a:buFont typeface="Arial" panose="020B0604020202020204" pitchFamily="34" charset="0"/>
              <a:buChar char="•"/>
            </a:pPr>
            <a:r>
              <a:rPr lang="en-IN" b="1" dirty="0">
                <a:solidFill>
                  <a:schemeClr val="bg1"/>
                </a:solidFill>
              </a:rPr>
              <a:t>Coarse Quartz Sand (1.5 – 4 mm)</a:t>
            </a:r>
            <a:endParaRPr lang="en-IN" dirty="0">
              <a:solidFill>
                <a:schemeClr val="bg1"/>
              </a:solidFill>
            </a:endParaRPr>
          </a:p>
          <a:p>
            <a:pPr marL="285750" indent="-285750">
              <a:buFont typeface="Arial" panose="020B0604020202020204" pitchFamily="34" charset="0"/>
              <a:buChar char="•"/>
            </a:pPr>
            <a:r>
              <a:rPr lang="en-IN" b="1" dirty="0">
                <a:solidFill>
                  <a:schemeClr val="bg1"/>
                </a:solidFill>
              </a:rPr>
              <a:t>Granular Quartz Sand (4 – 8 mm &amp; above)</a:t>
            </a:r>
            <a:endParaRPr lang="en-IN" dirty="0">
              <a:solidFill>
                <a:schemeClr val="bg1"/>
              </a:solidFill>
            </a:endParaRPr>
          </a:p>
        </p:txBody>
      </p:sp>
    </p:spTree>
    <p:extLst>
      <p:ext uri="{BB962C8B-B14F-4D97-AF65-F5344CB8AC3E}">
        <p14:creationId xmlns:p14="http://schemas.microsoft.com/office/powerpoint/2010/main" val="4075288618"/>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202" y="2492896"/>
            <a:ext cx="8856984" cy="1080120"/>
          </a:xfrm>
        </p:spPr>
        <p:txBody>
          <a:bodyPr/>
          <a:lstStyle/>
          <a:p>
            <a:pPr algn="ctr"/>
            <a:r>
              <a:rPr lang="en-IN" sz="8000" dirty="0"/>
              <a:t>Chemicals</a:t>
            </a:r>
          </a:p>
        </p:txBody>
      </p:sp>
    </p:spTree>
    <p:extLst>
      <p:ext uri="{BB962C8B-B14F-4D97-AF65-F5344CB8AC3E}">
        <p14:creationId xmlns:p14="http://schemas.microsoft.com/office/powerpoint/2010/main" val="33308819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a:t>2.Food &amp; Technical Grade Chemical</a:t>
            </a:r>
            <a:endParaRPr lang="en-IN" dirty="0"/>
          </a:p>
        </p:txBody>
      </p:sp>
      <p:sp>
        <p:nvSpPr>
          <p:cNvPr id="3" name="Content Placeholder 2"/>
          <p:cNvSpPr>
            <a:spLocks noGrp="1"/>
          </p:cNvSpPr>
          <p:nvPr>
            <p:ph sz="half" idx="1"/>
          </p:nvPr>
        </p:nvSpPr>
        <p:spPr>
          <a:xfrm>
            <a:off x="457200" y="1920085"/>
            <a:ext cx="3970784" cy="4533251"/>
          </a:xfrm>
        </p:spPr>
        <p:txBody>
          <a:bodyPr>
            <a:noAutofit/>
          </a:bodyPr>
          <a:lstStyle/>
          <a:p>
            <a:r>
              <a:rPr lang="en-IN" sz="2400" dirty="0" err="1"/>
              <a:t>Trisodium</a:t>
            </a:r>
            <a:r>
              <a:rPr lang="en-IN" sz="2400" dirty="0"/>
              <a:t> Phosphate</a:t>
            </a:r>
          </a:p>
          <a:p>
            <a:r>
              <a:rPr lang="en-IN" sz="2400" dirty="0" err="1"/>
              <a:t>Tetrasodium</a:t>
            </a:r>
            <a:r>
              <a:rPr lang="en-IN" sz="2400" dirty="0"/>
              <a:t> Pyro Phosphate</a:t>
            </a:r>
          </a:p>
          <a:p>
            <a:r>
              <a:rPr lang="en-IN" sz="2400" dirty="0"/>
              <a:t>Sodium </a:t>
            </a:r>
            <a:r>
              <a:rPr lang="en-IN" sz="2400" dirty="0" err="1"/>
              <a:t>Hexameta</a:t>
            </a:r>
            <a:r>
              <a:rPr lang="en-IN" sz="2400" dirty="0"/>
              <a:t> Phosphate</a:t>
            </a:r>
          </a:p>
          <a:p>
            <a:r>
              <a:rPr lang="en-IN" sz="2400" dirty="0"/>
              <a:t>Sodium </a:t>
            </a:r>
            <a:r>
              <a:rPr lang="en-IN" sz="2400" dirty="0" err="1"/>
              <a:t>Tripoly</a:t>
            </a:r>
            <a:r>
              <a:rPr lang="en-IN" sz="2400" dirty="0"/>
              <a:t> Phosphate</a:t>
            </a:r>
          </a:p>
          <a:p>
            <a:r>
              <a:rPr lang="en-IN" sz="2400" dirty="0"/>
              <a:t>Sodium Carbonate</a:t>
            </a:r>
          </a:p>
          <a:p>
            <a:r>
              <a:rPr lang="en-IN" sz="2400" dirty="0"/>
              <a:t>Sodium Hydrosulphite</a:t>
            </a:r>
          </a:p>
          <a:p>
            <a:r>
              <a:rPr lang="en-IN" sz="2400" dirty="0"/>
              <a:t> Titanium Dioxide (Rutile Grade)</a:t>
            </a:r>
          </a:p>
          <a:p>
            <a:r>
              <a:rPr lang="en-IN" sz="2400" dirty="0"/>
              <a:t>Ferric Chloride</a:t>
            </a:r>
          </a:p>
        </p:txBody>
      </p:sp>
      <p:sp>
        <p:nvSpPr>
          <p:cNvPr id="4" name="Content Placeholder 3"/>
          <p:cNvSpPr>
            <a:spLocks noGrp="1"/>
          </p:cNvSpPr>
          <p:nvPr>
            <p:ph sz="half" idx="2"/>
          </p:nvPr>
        </p:nvSpPr>
        <p:spPr>
          <a:xfrm>
            <a:off x="11268744" y="6021287"/>
            <a:ext cx="576064" cy="333637"/>
          </a:xfrm>
        </p:spPr>
        <p:txBody>
          <a:bodyPr>
            <a:normAutofit fontScale="70000" lnSpcReduction="20000"/>
          </a:bodyPr>
          <a:lstStyle/>
          <a:p>
            <a:endParaRPr lang="en-IN" dirty="0"/>
          </a:p>
        </p:txBody>
      </p:sp>
    </p:spTree>
    <p:extLst>
      <p:ext uri="{BB962C8B-B14F-4D97-AF65-F5344CB8AC3E}">
        <p14:creationId xmlns:p14="http://schemas.microsoft.com/office/powerpoint/2010/main" val="433755279"/>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normAutofit/>
          </a:bodyPr>
          <a:lstStyle/>
          <a:p>
            <a:r>
              <a:rPr lang="en-US" dirty="0"/>
              <a:t>1. </a:t>
            </a:r>
            <a:r>
              <a:rPr lang="en-IN" sz="5400" dirty="0" err="1"/>
              <a:t>Trisodium</a:t>
            </a:r>
            <a:r>
              <a:rPr lang="en-IN" sz="5400" dirty="0"/>
              <a:t> Phosphate</a:t>
            </a:r>
            <a:endParaRPr lang="en-IN" dirty="0"/>
          </a:p>
        </p:txBody>
      </p:sp>
      <p:sp>
        <p:nvSpPr>
          <p:cNvPr id="3" name="Content Placeholder 2"/>
          <p:cNvSpPr>
            <a:spLocks noGrp="1"/>
          </p:cNvSpPr>
          <p:nvPr>
            <p:ph sz="half" idx="1"/>
          </p:nvPr>
        </p:nvSpPr>
        <p:spPr>
          <a:xfrm>
            <a:off x="467544" y="1628800"/>
            <a:ext cx="4038600" cy="1656185"/>
          </a:xfrm>
        </p:spPr>
        <p:txBody>
          <a:bodyPr>
            <a:noAutofit/>
          </a:bodyPr>
          <a:lstStyle/>
          <a:p>
            <a:r>
              <a:rPr lang="en-US" sz="1600" dirty="0" err="1"/>
              <a:t>Trisodium</a:t>
            </a:r>
            <a:r>
              <a:rPr lang="en-US" sz="1600" dirty="0"/>
              <a:t> phosphate (TSP) is a white, crystalline or granular inorganic compound with the chemical formula </a:t>
            </a:r>
            <a:r>
              <a:rPr lang="en-US" sz="1600" b="1" dirty="0" err="1"/>
              <a:t>Na₃PO</a:t>
            </a:r>
            <a:r>
              <a:rPr lang="en-US" sz="1600" b="1" dirty="0"/>
              <a:t>₄</a:t>
            </a:r>
            <a:r>
              <a:rPr lang="en-US" sz="1600" dirty="0"/>
              <a:t>. It is a highly water-soluble salt that produces a strongly alkaline solution. TSP is widely used as a </a:t>
            </a:r>
            <a:r>
              <a:rPr lang="en-US" sz="1600" b="1" dirty="0"/>
              <a:t>cleaning agent, degreaser, and food additive</a:t>
            </a:r>
            <a:r>
              <a:rPr lang="en-US" sz="1600" dirty="0"/>
              <a:t> due to its powerful emulsifying and buffering properties.</a:t>
            </a:r>
            <a:endParaRPr lang="en-IN" sz="1600" dirty="0"/>
          </a:p>
        </p:txBody>
      </p:sp>
      <p:sp>
        <p:nvSpPr>
          <p:cNvPr id="4" name="Content Placeholder 3"/>
          <p:cNvSpPr>
            <a:spLocks noGrp="1"/>
          </p:cNvSpPr>
          <p:nvPr>
            <p:ph sz="half" idx="2"/>
          </p:nvPr>
        </p:nvSpPr>
        <p:spPr>
          <a:xfrm>
            <a:off x="395536" y="4077072"/>
            <a:ext cx="3596208" cy="2661043"/>
          </a:xfrm>
        </p:spPr>
        <p:txBody>
          <a:bodyPr>
            <a:normAutofit fontScale="62500" lnSpcReduction="20000"/>
          </a:bodyPr>
          <a:lstStyle/>
          <a:p>
            <a:pPr marL="0" indent="0">
              <a:buNone/>
            </a:pPr>
            <a:r>
              <a:rPr lang="en-US" dirty="0">
                <a:latin typeface="Arial" panose="020B0604020202020204" pitchFamily="34" charset="0"/>
                <a:cs typeface="Arial" panose="020B0604020202020204" pitchFamily="34" charset="0"/>
              </a:rPr>
              <a:t>Uses:</a:t>
            </a:r>
            <a:endParaRPr lang="en-IN" dirty="0">
              <a:latin typeface="Arial" panose="020B0604020202020204" pitchFamily="34" charset="0"/>
              <a:cs typeface="Arial" panose="020B0604020202020204" pitchFamily="34" charset="0"/>
            </a:endParaRPr>
          </a:p>
          <a:p>
            <a:endParaRPr lang="en-IN" dirty="0">
              <a:latin typeface="Arial" panose="020B0604020202020204" pitchFamily="34" charset="0"/>
              <a:cs typeface="Arial" panose="020B0604020202020204" pitchFamily="34" charset="0"/>
            </a:endParaRPr>
          </a:p>
          <a:p>
            <a:r>
              <a:rPr lang="en-IN" dirty="0">
                <a:latin typeface="Arial" panose="020B0604020202020204" pitchFamily="34" charset="0"/>
                <a:cs typeface="Arial" panose="020B0604020202020204" pitchFamily="34" charset="0"/>
              </a:rPr>
              <a:t>Cleaning and Degreasing</a:t>
            </a:r>
          </a:p>
          <a:p>
            <a:r>
              <a:rPr lang="en-IN" dirty="0">
                <a:latin typeface="Arial" panose="020B0604020202020204" pitchFamily="34" charset="0"/>
                <a:cs typeface="Arial" panose="020B0604020202020204" pitchFamily="34" charset="0"/>
              </a:rPr>
              <a:t>Food Industry</a:t>
            </a:r>
          </a:p>
          <a:p>
            <a:r>
              <a:rPr lang="en-IN" dirty="0">
                <a:latin typeface="Arial" panose="020B0604020202020204" pitchFamily="34" charset="0"/>
                <a:cs typeface="Arial" panose="020B0604020202020204" pitchFamily="34" charset="0"/>
              </a:rPr>
              <a:t>Water Treatment</a:t>
            </a:r>
          </a:p>
          <a:p>
            <a:r>
              <a:rPr lang="en-IN" dirty="0">
                <a:latin typeface="Arial" panose="020B0604020202020204" pitchFamily="34" charset="0"/>
                <a:cs typeface="Arial" panose="020B0604020202020204" pitchFamily="34" charset="0"/>
              </a:rPr>
              <a:t>Agriculture</a:t>
            </a:r>
          </a:p>
          <a:p>
            <a:r>
              <a:rPr lang="en-IN" dirty="0">
                <a:latin typeface="Arial" panose="020B0604020202020204" pitchFamily="34" charset="0"/>
                <a:cs typeface="Arial" panose="020B0604020202020204" pitchFamily="34" charset="0"/>
              </a:rPr>
              <a:t>Construction and Painting</a:t>
            </a:r>
          </a:p>
          <a:p>
            <a:r>
              <a:rPr lang="en-IN" dirty="0">
                <a:latin typeface="Arial" panose="020B0604020202020204" pitchFamily="34" charset="0"/>
                <a:cs typeface="Arial" panose="020B0604020202020204" pitchFamily="34" charset="0"/>
              </a:rPr>
              <a:t>Detergents and Soap Industry</a:t>
            </a:r>
          </a:p>
          <a:p>
            <a:r>
              <a:rPr lang="en-IN" dirty="0">
                <a:latin typeface="Arial" panose="020B0604020202020204" pitchFamily="34" charset="0"/>
                <a:cs typeface="Arial" panose="020B0604020202020204" pitchFamily="34" charset="0"/>
              </a:rPr>
              <a:t>Pharmaceuticals and Laboratories</a:t>
            </a:r>
          </a:p>
          <a:p>
            <a:r>
              <a:rPr lang="en-IN" dirty="0">
                <a:latin typeface="Arial" panose="020B0604020202020204" pitchFamily="34" charset="0"/>
                <a:cs typeface="Arial" panose="020B0604020202020204" pitchFamily="34" charset="0"/>
              </a:rPr>
              <a:t>Fireproofing and Textile Industry</a:t>
            </a:r>
          </a:p>
          <a:p>
            <a:endParaRPr lang="en-IN" dirty="0"/>
          </a:p>
        </p:txBody>
      </p:sp>
      <p:sp>
        <p:nvSpPr>
          <p:cNvPr id="5" name="AutoShape 2" descr="A realistic image of trisodium phosphate (TSP) in its typical form. The image should show a white, granular or crystalline powder in a small transparent glass or plastic container. Some of the powder is slightly spilled on a smooth, dark surface to highlight its texture. The background is neutral, with soft lighting to emphasize the chemical compound's appearanc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27" name="Picture 3" descr="C:\Users\I LOVE MY INDIA\Downloads\2umofhe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0112" y="1340768"/>
            <a:ext cx="2764575" cy="33843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I LOVE MY INDIA\Downloads\OIP.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952" y="5733256"/>
            <a:ext cx="4714831" cy="87875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4211367" y="5853305"/>
            <a:ext cx="4572000" cy="646331"/>
          </a:xfrm>
          <a:prstGeom prst="rect">
            <a:avLst/>
          </a:prstGeom>
        </p:spPr>
        <p:txBody>
          <a:bodyPr>
            <a:spAutoFit/>
          </a:bodyPr>
          <a:lstStyle/>
          <a:p>
            <a:r>
              <a:rPr lang="en-US" b="1" dirty="0">
                <a:solidFill>
                  <a:schemeClr val="bg1"/>
                </a:solidFill>
              </a:rPr>
              <a:t>Appearance:</a:t>
            </a:r>
            <a:r>
              <a:rPr lang="en-US" dirty="0">
                <a:solidFill>
                  <a:schemeClr val="bg1"/>
                </a:solidFill>
              </a:rPr>
              <a:t> White, granular or crystalline solid</a:t>
            </a:r>
            <a:endParaRPr lang="en-IN" dirty="0">
              <a:solidFill>
                <a:schemeClr val="bg1"/>
              </a:solidFill>
            </a:endParaRPr>
          </a:p>
        </p:txBody>
      </p:sp>
    </p:spTree>
    <p:extLst>
      <p:ext uri="{BB962C8B-B14F-4D97-AF65-F5344CB8AC3E}">
        <p14:creationId xmlns:p14="http://schemas.microsoft.com/office/powerpoint/2010/main" val="1552600671"/>
      </p:ext>
    </p:extLst>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normAutofit fontScale="90000"/>
          </a:bodyPr>
          <a:lstStyle/>
          <a:p>
            <a:r>
              <a:rPr lang="en-IN" sz="5400" dirty="0"/>
              <a:t>2. </a:t>
            </a:r>
            <a:r>
              <a:rPr lang="en-IN" sz="5400" dirty="0" err="1"/>
              <a:t>Tetrasodium</a:t>
            </a:r>
            <a:r>
              <a:rPr lang="en-IN" sz="5400" dirty="0"/>
              <a:t> Pyro Phosphate</a:t>
            </a:r>
            <a:endParaRPr lang="en-IN" dirty="0"/>
          </a:p>
        </p:txBody>
      </p:sp>
      <p:sp>
        <p:nvSpPr>
          <p:cNvPr id="3" name="Content Placeholder 2"/>
          <p:cNvSpPr>
            <a:spLocks noGrp="1"/>
          </p:cNvSpPr>
          <p:nvPr>
            <p:ph sz="half" idx="1"/>
          </p:nvPr>
        </p:nvSpPr>
        <p:spPr>
          <a:xfrm>
            <a:off x="467544" y="1412776"/>
            <a:ext cx="4038600" cy="2520280"/>
          </a:xfrm>
        </p:spPr>
        <p:txBody>
          <a:bodyPr>
            <a:normAutofit lnSpcReduction="10000"/>
          </a:bodyPr>
          <a:lstStyle/>
          <a:p>
            <a:r>
              <a:rPr lang="en-US" sz="1600" dirty="0" err="1"/>
              <a:t>Tetrasodium</a:t>
            </a:r>
            <a:r>
              <a:rPr lang="en-US" sz="1600" dirty="0"/>
              <a:t> pyrophosphate (TSPP) is an inorganic compound with the formula Na4P2O7. It is also known as sodium pyrophosphate, </a:t>
            </a:r>
            <a:r>
              <a:rPr lang="en-US" sz="1600" dirty="0" err="1"/>
              <a:t>tetrasodium</a:t>
            </a:r>
            <a:r>
              <a:rPr lang="en-US" sz="1600" dirty="0"/>
              <a:t> phosphate, or TSPP. It is a white, water-soluble solid when used as a salt. It is made up of sodium ions and pyrophosphate anion. When ingested orally, the toxicity is approximately twice that of table salt. The </a:t>
            </a:r>
            <a:r>
              <a:rPr lang="en-US" sz="1600" dirty="0" err="1"/>
              <a:t>decahydrate</a:t>
            </a:r>
            <a:r>
              <a:rPr lang="en-US" sz="1600" dirty="0"/>
              <a:t> Na4P2O7 • 10(H2O) is also known.</a:t>
            </a:r>
            <a:endParaRPr lang="en-US" sz="1600" dirty="0">
              <a:effectLst/>
            </a:endParaRPr>
          </a:p>
        </p:txBody>
      </p:sp>
      <p:sp>
        <p:nvSpPr>
          <p:cNvPr id="4" name="Content Placeholder 3"/>
          <p:cNvSpPr>
            <a:spLocks noGrp="1"/>
          </p:cNvSpPr>
          <p:nvPr>
            <p:ph sz="half" idx="2"/>
          </p:nvPr>
        </p:nvSpPr>
        <p:spPr>
          <a:xfrm>
            <a:off x="395536" y="3861048"/>
            <a:ext cx="4038600" cy="2520280"/>
          </a:xfrm>
        </p:spPr>
        <p:txBody>
          <a:bodyPr>
            <a:normAutofit lnSpcReduction="10000"/>
          </a:bodyPr>
          <a:lstStyle/>
          <a:p>
            <a:pPr marL="0" indent="0">
              <a:buNone/>
            </a:pPr>
            <a:r>
              <a:rPr lang="en-US" sz="1800" b="1" dirty="0"/>
              <a:t>Usage: </a:t>
            </a:r>
          </a:p>
          <a:p>
            <a:pPr marL="0" indent="0">
              <a:buNone/>
            </a:pPr>
            <a:endParaRPr lang="en-IN" sz="1800" b="1" dirty="0"/>
          </a:p>
          <a:p>
            <a:r>
              <a:rPr lang="en-IN" sz="1800" b="1" dirty="0"/>
              <a:t>Food Industry (E450 Additive)</a:t>
            </a:r>
            <a:endParaRPr lang="en-IN" sz="1800" dirty="0"/>
          </a:p>
          <a:p>
            <a:r>
              <a:rPr lang="en-IN" sz="1800" b="1" dirty="0"/>
              <a:t>Detergents &amp; Cleaning Products</a:t>
            </a:r>
            <a:endParaRPr lang="en-IN" sz="1800" dirty="0"/>
          </a:p>
          <a:p>
            <a:r>
              <a:rPr lang="en-IN" sz="1800" b="1" dirty="0"/>
              <a:t>Water Treatment</a:t>
            </a:r>
            <a:endParaRPr lang="en-IN" sz="1800" dirty="0"/>
          </a:p>
          <a:p>
            <a:r>
              <a:rPr lang="en-IN" sz="1800" b="1" dirty="0"/>
              <a:t>Personal Care Products</a:t>
            </a:r>
            <a:endParaRPr lang="en-IN" sz="1800" dirty="0"/>
          </a:p>
          <a:p>
            <a:r>
              <a:rPr lang="en-IN" sz="1800" b="1" dirty="0"/>
              <a:t>Metal Treatment &amp; Industrial Applications</a:t>
            </a:r>
            <a:endParaRPr lang="en-IN" sz="1800" dirty="0"/>
          </a:p>
        </p:txBody>
      </p:sp>
      <p:pic>
        <p:nvPicPr>
          <p:cNvPr id="2051" name="Picture 3" descr="C:\Users\I LOVE MY INDIA\Downloads\ca3son39.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76056" y="1412776"/>
            <a:ext cx="3702378" cy="350864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I LOVE MY INDIA\Downloads\OIP.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952" y="5733256"/>
            <a:ext cx="4714831" cy="87875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206434" y="5750562"/>
            <a:ext cx="4572000" cy="923330"/>
          </a:xfrm>
          <a:prstGeom prst="rect">
            <a:avLst/>
          </a:prstGeom>
        </p:spPr>
        <p:txBody>
          <a:bodyPr>
            <a:spAutoFit/>
          </a:bodyPr>
          <a:lstStyle/>
          <a:p>
            <a:r>
              <a:rPr lang="en-IN" b="1" dirty="0">
                <a:solidFill>
                  <a:schemeClr val="bg1"/>
                </a:solidFill>
              </a:rPr>
              <a:t>Physical Form:</a:t>
            </a:r>
            <a:r>
              <a:rPr lang="en-IN" dirty="0">
                <a:solidFill>
                  <a:schemeClr val="bg1"/>
                </a:solidFill>
              </a:rPr>
              <a:t> White, crystalline powder or granular solid and </a:t>
            </a:r>
            <a:r>
              <a:rPr lang="en-IN" b="1" dirty="0">
                <a:solidFill>
                  <a:schemeClr val="bg1"/>
                </a:solidFill>
              </a:rPr>
              <a:t>Texture is</a:t>
            </a:r>
            <a:r>
              <a:rPr lang="en-IN" dirty="0">
                <a:solidFill>
                  <a:schemeClr val="bg1"/>
                </a:solidFill>
              </a:rPr>
              <a:t> Fines</a:t>
            </a:r>
          </a:p>
          <a:p>
            <a:r>
              <a:rPr lang="en-IN" dirty="0">
                <a:solidFill>
                  <a:schemeClr val="bg1"/>
                </a:solidFill>
              </a:rPr>
              <a:t> </a:t>
            </a:r>
          </a:p>
        </p:txBody>
      </p:sp>
    </p:spTree>
    <p:extLst>
      <p:ext uri="{BB962C8B-B14F-4D97-AF65-F5344CB8AC3E}">
        <p14:creationId xmlns:p14="http://schemas.microsoft.com/office/powerpoint/2010/main" val="544111235"/>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p:spPr>
        <p:txBody>
          <a:bodyPr>
            <a:normAutofit fontScale="90000"/>
          </a:bodyPr>
          <a:lstStyle/>
          <a:p>
            <a:r>
              <a:rPr lang="en-US" dirty="0"/>
              <a:t>3. </a:t>
            </a:r>
            <a:r>
              <a:rPr lang="en-IN" sz="5400" dirty="0"/>
              <a:t>Sodium </a:t>
            </a:r>
            <a:r>
              <a:rPr lang="en-IN" sz="5400" dirty="0" err="1"/>
              <a:t>Hexameta</a:t>
            </a:r>
            <a:r>
              <a:rPr lang="en-IN" sz="5400" dirty="0"/>
              <a:t> Phosphate</a:t>
            </a:r>
            <a:endParaRPr lang="en-IN" dirty="0"/>
          </a:p>
        </p:txBody>
      </p:sp>
      <p:sp>
        <p:nvSpPr>
          <p:cNvPr id="3" name="Content Placeholder 2"/>
          <p:cNvSpPr>
            <a:spLocks noGrp="1"/>
          </p:cNvSpPr>
          <p:nvPr>
            <p:ph sz="half" idx="1"/>
          </p:nvPr>
        </p:nvSpPr>
        <p:spPr>
          <a:xfrm>
            <a:off x="457200" y="1920085"/>
            <a:ext cx="5194920" cy="2877067"/>
          </a:xfrm>
        </p:spPr>
        <p:txBody>
          <a:bodyPr>
            <a:noAutofit/>
          </a:bodyPr>
          <a:lstStyle/>
          <a:p>
            <a:r>
              <a:rPr lang="en-US" sz="1600" b="1" dirty="0"/>
              <a:t>Sodium </a:t>
            </a:r>
            <a:r>
              <a:rPr lang="en-US" sz="1600" b="1" dirty="0" err="1"/>
              <a:t>hexametaphosphate</a:t>
            </a:r>
            <a:r>
              <a:rPr lang="en-US" sz="1600" dirty="0"/>
              <a:t> (</a:t>
            </a:r>
            <a:r>
              <a:rPr lang="en-US" sz="1600" b="1" dirty="0"/>
              <a:t>SHMP</a:t>
            </a:r>
            <a:r>
              <a:rPr lang="en-US" sz="1600" dirty="0"/>
              <a:t>) is a </a:t>
            </a:r>
            <a:r>
              <a:rPr lang="en-US" sz="1600" dirty="0">
                <a:hlinkClick r:id="rId2" tooltip="Salt (chemistry)"/>
              </a:rPr>
              <a:t>salt</a:t>
            </a:r>
            <a:r>
              <a:rPr lang="en-US" sz="1600" dirty="0"/>
              <a:t> of composition Na</a:t>
            </a:r>
            <a:r>
              <a:rPr lang="en-US" sz="1600" baseline="-25000" dirty="0"/>
              <a:t>6</a:t>
            </a:r>
            <a:r>
              <a:rPr lang="en-US" sz="1600" dirty="0"/>
              <a:t>[(PO</a:t>
            </a:r>
            <a:r>
              <a:rPr lang="en-US" sz="1600" baseline="-25000" dirty="0"/>
              <a:t>3</a:t>
            </a:r>
            <a:r>
              <a:rPr lang="en-US" sz="1600" dirty="0"/>
              <a:t>)</a:t>
            </a:r>
            <a:r>
              <a:rPr lang="en-US" sz="1600" baseline="-25000" dirty="0"/>
              <a:t>6</a:t>
            </a:r>
            <a:r>
              <a:rPr lang="en-US" sz="1600" dirty="0"/>
              <a:t>].</a:t>
            </a:r>
            <a:r>
              <a:rPr lang="en-US" sz="1600" baseline="30000" dirty="0">
                <a:hlinkClick r:id="rId3"/>
              </a:rPr>
              <a:t>[3]</a:t>
            </a:r>
            <a:r>
              <a:rPr lang="en-US" sz="1600" dirty="0"/>
              <a:t> Sodium </a:t>
            </a:r>
            <a:r>
              <a:rPr lang="en-US" sz="1600" dirty="0" err="1"/>
              <a:t>hexametaphosphate</a:t>
            </a:r>
            <a:r>
              <a:rPr lang="en-US" sz="1600" dirty="0"/>
              <a:t> of commerce is typically a mixture of metaphosphates (empirical formula: NaPO</a:t>
            </a:r>
            <a:r>
              <a:rPr lang="en-US" sz="1600" baseline="-25000" dirty="0"/>
              <a:t>3</a:t>
            </a:r>
            <a:r>
              <a:rPr lang="en-US" sz="1600" dirty="0"/>
              <a:t>), of which the hexamer is one, and is usually the compound referred to by this name. Such a mixture is more correctly termed sodium </a:t>
            </a:r>
            <a:r>
              <a:rPr lang="en-US" sz="1600" dirty="0" err="1"/>
              <a:t>polymetaphosphate</a:t>
            </a:r>
            <a:r>
              <a:rPr lang="en-US" sz="1600" dirty="0"/>
              <a:t>. They are white solids that dissolve in water.</a:t>
            </a:r>
            <a:endParaRPr lang="en-IN" sz="1600" dirty="0"/>
          </a:p>
        </p:txBody>
      </p:sp>
      <p:sp>
        <p:nvSpPr>
          <p:cNvPr id="4" name="Content Placeholder 3"/>
          <p:cNvSpPr>
            <a:spLocks noGrp="1"/>
          </p:cNvSpPr>
          <p:nvPr>
            <p:ph sz="half" idx="2"/>
          </p:nvPr>
        </p:nvSpPr>
        <p:spPr>
          <a:xfrm>
            <a:off x="611560" y="4221088"/>
            <a:ext cx="4038600" cy="1872208"/>
          </a:xfrm>
        </p:spPr>
        <p:txBody>
          <a:bodyPr>
            <a:normAutofit fontScale="92500" lnSpcReduction="20000"/>
          </a:bodyPr>
          <a:lstStyle/>
          <a:p>
            <a:pPr marL="0" indent="0">
              <a:buNone/>
            </a:pPr>
            <a:r>
              <a:rPr lang="en-US" sz="1800" b="1" dirty="0"/>
              <a:t>Usage:</a:t>
            </a:r>
          </a:p>
          <a:p>
            <a:pPr marL="0" indent="0">
              <a:buNone/>
            </a:pPr>
            <a:endParaRPr lang="en-IN" sz="1800" b="1" dirty="0"/>
          </a:p>
          <a:p>
            <a:r>
              <a:rPr lang="en-IN" sz="1800" b="1" dirty="0"/>
              <a:t>Food Industry</a:t>
            </a:r>
            <a:endParaRPr lang="en-IN" sz="1800" dirty="0"/>
          </a:p>
          <a:p>
            <a:r>
              <a:rPr lang="en-IN" sz="1800" dirty="0"/>
              <a:t> </a:t>
            </a:r>
            <a:r>
              <a:rPr lang="en-IN" sz="1800" b="1" dirty="0"/>
              <a:t>Water Treatment</a:t>
            </a:r>
            <a:endParaRPr lang="en-IN" sz="1800" dirty="0"/>
          </a:p>
          <a:p>
            <a:r>
              <a:rPr lang="en-IN" sz="1800" b="1" dirty="0"/>
              <a:t>Detergents &amp; Cleaning Products</a:t>
            </a:r>
            <a:endParaRPr lang="en-IN" sz="1800" dirty="0"/>
          </a:p>
          <a:p>
            <a:r>
              <a:rPr lang="en-IN" sz="1800" b="1" dirty="0"/>
              <a:t>Ceramics &amp; Paints</a:t>
            </a:r>
            <a:endParaRPr lang="en-IN" sz="1800" dirty="0"/>
          </a:p>
          <a:p>
            <a:r>
              <a:rPr lang="en-IN" sz="1800" b="1" dirty="0"/>
              <a:t>Personal Care Products</a:t>
            </a:r>
            <a:endParaRPr lang="en-IN" sz="1800" dirty="0"/>
          </a:p>
        </p:txBody>
      </p:sp>
      <p:pic>
        <p:nvPicPr>
          <p:cNvPr id="5" name="Picture 2" descr="C:\Users\I LOVE MY INDIA\Downloads\OIP.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9952" y="5733256"/>
            <a:ext cx="4714831" cy="87875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211367" y="5733256"/>
            <a:ext cx="4572000" cy="923330"/>
          </a:xfrm>
          <a:prstGeom prst="rect">
            <a:avLst/>
          </a:prstGeom>
        </p:spPr>
        <p:txBody>
          <a:bodyPr>
            <a:spAutoFit/>
          </a:bodyPr>
          <a:lstStyle/>
          <a:p>
            <a:r>
              <a:rPr lang="en-US" b="1" dirty="0">
                <a:solidFill>
                  <a:schemeClr val="bg1"/>
                </a:solidFill>
              </a:rPr>
              <a:t>Appearance:</a:t>
            </a:r>
          </a:p>
          <a:p>
            <a:r>
              <a:rPr lang="en-US" b="1" dirty="0">
                <a:solidFill>
                  <a:schemeClr val="bg1"/>
                </a:solidFill>
              </a:rPr>
              <a:t>Physical Form:</a:t>
            </a:r>
            <a:r>
              <a:rPr lang="en-US" dirty="0">
                <a:solidFill>
                  <a:schemeClr val="bg1"/>
                </a:solidFill>
              </a:rPr>
              <a:t> White, granular, or crystalline powder</a:t>
            </a:r>
          </a:p>
        </p:txBody>
      </p:sp>
      <p:pic>
        <p:nvPicPr>
          <p:cNvPr id="3074" name="Picture 2" descr="C:\Users\I LOVE MY INDIA\Downloads\m9x5c7lc.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1844824"/>
            <a:ext cx="2395114" cy="3022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6283928"/>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7782"/>
            <a:ext cx="8229600" cy="1143000"/>
          </a:xfrm>
        </p:spPr>
        <p:txBody>
          <a:bodyPr>
            <a:normAutofit/>
          </a:bodyPr>
          <a:lstStyle/>
          <a:p>
            <a:pPr algn="ctr"/>
            <a:r>
              <a:rPr lang="en-US" dirty="0"/>
              <a:t>4.</a:t>
            </a:r>
            <a:r>
              <a:rPr lang="en-IN" sz="5400" dirty="0"/>
              <a:t> Sodium </a:t>
            </a:r>
            <a:r>
              <a:rPr lang="en-IN" sz="5400" dirty="0" err="1"/>
              <a:t>Tripoly</a:t>
            </a:r>
            <a:r>
              <a:rPr lang="en-IN" sz="5400" dirty="0"/>
              <a:t> Phosphate</a:t>
            </a:r>
            <a:endParaRPr lang="en-IN" dirty="0"/>
          </a:p>
        </p:txBody>
      </p:sp>
      <p:sp>
        <p:nvSpPr>
          <p:cNvPr id="3" name="Content Placeholder 2"/>
          <p:cNvSpPr>
            <a:spLocks noGrp="1"/>
          </p:cNvSpPr>
          <p:nvPr>
            <p:ph sz="half" idx="1"/>
          </p:nvPr>
        </p:nvSpPr>
        <p:spPr>
          <a:xfrm>
            <a:off x="457200" y="1920085"/>
            <a:ext cx="4038600" cy="2228995"/>
          </a:xfrm>
        </p:spPr>
        <p:txBody>
          <a:bodyPr>
            <a:normAutofit/>
          </a:bodyPr>
          <a:lstStyle/>
          <a:p>
            <a:r>
              <a:rPr lang="en-US" dirty="0"/>
              <a:t>odium </a:t>
            </a:r>
            <a:r>
              <a:rPr lang="en-US" dirty="0" err="1"/>
              <a:t>Tripolyphosphate</a:t>
            </a:r>
            <a:r>
              <a:rPr lang="en-US" dirty="0"/>
              <a:t> (STPP) is an inorganic compound with the chemical formula </a:t>
            </a:r>
            <a:r>
              <a:rPr lang="en-US" b="1" dirty="0" err="1"/>
              <a:t>Na₅P₃O</a:t>
            </a:r>
            <a:r>
              <a:rPr lang="en-US" b="1" dirty="0"/>
              <a:t>₁₀</a:t>
            </a:r>
            <a:r>
              <a:rPr lang="en-US" dirty="0"/>
              <a:t>.</a:t>
            </a:r>
            <a:endParaRPr lang="en-IN" dirty="0"/>
          </a:p>
        </p:txBody>
      </p:sp>
      <p:sp>
        <p:nvSpPr>
          <p:cNvPr id="4" name="Content Placeholder 3"/>
          <p:cNvSpPr>
            <a:spLocks noGrp="1"/>
          </p:cNvSpPr>
          <p:nvPr>
            <p:ph sz="half" idx="2"/>
          </p:nvPr>
        </p:nvSpPr>
        <p:spPr>
          <a:xfrm>
            <a:off x="395536" y="4149080"/>
            <a:ext cx="4038600" cy="2369820"/>
          </a:xfrm>
        </p:spPr>
        <p:txBody>
          <a:bodyPr>
            <a:normAutofit/>
          </a:bodyPr>
          <a:lstStyle/>
          <a:p>
            <a:pPr marL="0" indent="0">
              <a:buNone/>
            </a:pPr>
            <a:r>
              <a:rPr lang="en-US" sz="1600" b="1" dirty="0"/>
              <a:t>Usage: </a:t>
            </a:r>
          </a:p>
          <a:p>
            <a:endParaRPr lang="en-US" sz="1600" b="1" dirty="0"/>
          </a:p>
          <a:p>
            <a:r>
              <a:rPr lang="en-US" sz="1600" b="1" dirty="0"/>
              <a:t>Detergents &amp; Cleaning Agents</a:t>
            </a:r>
            <a:r>
              <a:rPr lang="en-US" sz="1600" dirty="0"/>
              <a:t> </a:t>
            </a:r>
          </a:p>
          <a:p>
            <a:r>
              <a:rPr lang="en-US" sz="1600" b="1" dirty="0"/>
              <a:t>Food Industry</a:t>
            </a:r>
            <a:r>
              <a:rPr lang="en-US" sz="1600" dirty="0"/>
              <a:t> </a:t>
            </a:r>
          </a:p>
          <a:p>
            <a:r>
              <a:rPr lang="en-US" sz="1600" b="1" dirty="0"/>
              <a:t>Ceramic &amp; Textile Industry</a:t>
            </a:r>
            <a:r>
              <a:rPr lang="en-US" sz="1600" dirty="0"/>
              <a:t> </a:t>
            </a:r>
          </a:p>
          <a:p>
            <a:r>
              <a:rPr lang="en-US" sz="1600" b="1" dirty="0"/>
              <a:t>Water Treatment</a:t>
            </a:r>
            <a:r>
              <a:rPr lang="en-US" sz="1600" dirty="0"/>
              <a:t> </a:t>
            </a:r>
          </a:p>
          <a:p>
            <a:r>
              <a:rPr lang="en-US" sz="1600" b="1" dirty="0"/>
              <a:t>Oil Drilling</a:t>
            </a:r>
            <a:endParaRPr lang="en-IN" sz="1600" dirty="0"/>
          </a:p>
        </p:txBody>
      </p:sp>
      <p:sp>
        <p:nvSpPr>
          <p:cNvPr id="5" name="Content Placeholder 3"/>
          <p:cNvSpPr txBox="1">
            <a:spLocks/>
          </p:cNvSpPr>
          <p:nvPr/>
        </p:nvSpPr>
        <p:spPr>
          <a:xfrm>
            <a:off x="619944" y="4301480"/>
            <a:ext cx="4038600" cy="4434840"/>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0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18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18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endParaRPr lang="en-IN" dirty="0"/>
          </a:p>
        </p:txBody>
      </p:sp>
      <p:pic>
        <p:nvPicPr>
          <p:cNvPr id="6" name="Picture 2" descr="C:\Users\I LOVE MY INDIA\Downloads\OIP.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5733256"/>
            <a:ext cx="4714831" cy="87875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273520" y="5733256"/>
            <a:ext cx="4572000" cy="923330"/>
          </a:xfrm>
          <a:prstGeom prst="rect">
            <a:avLst/>
          </a:prstGeom>
        </p:spPr>
        <p:txBody>
          <a:bodyPr>
            <a:spAutoFit/>
          </a:bodyPr>
          <a:lstStyle/>
          <a:p>
            <a:r>
              <a:rPr lang="en-US" dirty="0">
                <a:solidFill>
                  <a:schemeClr val="bg1"/>
                </a:solidFill>
              </a:rPr>
              <a:t>Sodium </a:t>
            </a:r>
            <a:r>
              <a:rPr lang="en-US" dirty="0" err="1">
                <a:solidFill>
                  <a:schemeClr val="bg1"/>
                </a:solidFill>
              </a:rPr>
              <a:t>Tripolyphosphate</a:t>
            </a:r>
            <a:r>
              <a:rPr lang="en-US" dirty="0">
                <a:solidFill>
                  <a:schemeClr val="bg1"/>
                </a:solidFill>
              </a:rPr>
              <a:t> (STPP) appears as a </a:t>
            </a:r>
            <a:r>
              <a:rPr lang="en-US" b="1" dirty="0">
                <a:solidFill>
                  <a:schemeClr val="bg1"/>
                </a:solidFill>
              </a:rPr>
              <a:t>white, crystalline powder or granular material</a:t>
            </a:r>
            <a:r>
              <a:rPr lang="en-US" dirty="0">
                <a:solidFill>
                  <a:schemeClr val="bg1"/>
                </a:solidFill>
              </a:rPr>
              <a:t>.</a:t>
            </a:r>
            <a:endParaRPr lang="en-IN" dirty="0">
              <a:solidFill>
                <a:schemeClr val="bg1"/>
              </a:solidFill>
            </a:endParaRPr>
          </a:p>
        </p:txBody>
      </p:sp>
      <p:pic>
        <p:nvPicPr>
          <p:cNvPr id="4098" name="Picture 2" descr="C:\Users\I LOVE MY INDIA\Downloads\2ubrwpfh.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1871700"/>
            <a:ext cx="2707004" cy="3384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3782134"/>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rmAutofit/>
          </a:bodyPr>
          <a:lstStyle/>
          <a:p>
            <a:pPr algn="ctr"/>
            <a:r>
              <a:rPr lang="en-US" dirty="0"/>
              <a:t>5. </a:t>
            </a:r>
            <a:r>
              <a:rPr lang="en-IN" sz="5400" dirty="0"/>
              <a:t>Sodium Carbonate</a:t>
            </a:r>
            <a:endParaRPr lang="en-IN" dirty="0"/>
          </a:p>
        </p:txBody>
      </p:sp>
      <p:sp>
        <p:nvSpPr>
          <p:cNvPr id="3" name="Content Placeholder 2"/>
          <p:cNvSpPr>
            <a:spLocks noGrp="1"/>
          </p:cNvSpPr>
          <p:nvPr>
            <p:ph sz="half" idx="1"/>
          </p:nvPr>
        </p:nvSpPr>
        <p:spPr/>
        <p:txBody>
          <a:bodyPr>
            <a:normAutofit/>
          </a:bodyPr>
          <a:lstStyle/>
          <a:p>
            <a:r>
              <a:rPr lang="en-US" sz="1800" dirty="0"/>
              <a:t>Sodium carbonate (</a:t>
            </a:r>
            <a:r>
              <a:rPr lang="en-US" sz="1800" dirty="0" err="1"/>
              <a:t>Na₂CO</a:t>
            </a:r>
            <a:r>
              <a:rPr lang="en-US" sz="1800" dirty="0"/>
              <a:t>₃), also known as </a:t>
            </a:r>
            <a:r>
              <a:rPr lang="en-US" sz="1800" b="1" dirty="0"/>
              <a:t>soda ash</a:t>
            </a:r>
            <a:r>
              <a:rPr lang="en-US" sz="1800" dirty="0"/>
              <a:t> or </a:t>
            </a:r>
            <a:r>
              <a:rPr lang="en-US" sz="1800" b="1" dirty="0"/>
              <a:t>washing soda</a:t>
            </a:r>
            <a:r>
              <a:rPr lang="en-US" sz="1800" dirty="0"/>
              <a:t>, is a white, water-soluble inorganic compound with alkaline properties. It is commonly used in industries such as glass manufacturing, detergent production, and water treatment.</a:t>
            </a:r>
            <a:endParaRPr lang="en-IN" sz="1800" dirty="0"/>
          </a:p>
        </p:txBody>
      </p:sp>
      <p:sp>
        <p:nvSpPr>
          <p:cNvPr id="4" name="Content Placeholder 3"/>
          <p:cNvSpPr>
            <a:spLocks noGrp="1"/>
          </p:cNvSpPr>
          <p:nvPr>
            <p:ph sz="half" idx="2"/>
          </p:nvPr>
        </p:nvSpPr>
        <p:spPr>
          <a:xfrm>
            <a:off x="539552" y="4293096"/>
            <a:ext cx="4038600" cy="2376264"/>
          </a:xfrm>
        </p:spPr>
        <p:txBody>
          <a:bodyPr>
            <a:normAutofit/>
          </a:bodyPr>
          <a:lstStyle/>
          <a:p>
            <a:pPr marL="0" indent="0">
              <a:buNone/>
            </a:pPr>
            <a:r>
              <a:rPr lang="en-US" sz="1600" b="1" dirty="0"/>
              <a:t>Usage: </a:t>
            </a:r>
          </a:p>
          <a:p>
            <a:endParaRPr lang="en-US" sz="1600" b="1" dirty="0"/>
          </a:p>
          <a:p>
            <a:r>
              <a:rPr lang="en-US" sz="1600" b="1" dirty="0"/>
              <a:t>Glass Industry</a:t>
            </a:r>
          </a:p>
          <a:p>
            <a:r>
              <a:rPr lang="en-US" sz="1600" b="1" dirty="0"/>
              <a:t>Detergents &amp; Soaps</a:t>
            </a:r>
          </a:p>
          <a:p>
            <a:r>
              <a:rPr lang="en-US" sz="1600" b="1" dirty="0"/>
              <a:t>Water Treatment</a:t>
            </a:r>
          </a:p>
          <a:p>
            <a:r>
              <a:rPr lang="en-US" sz="1600" b="1" dirty="0"/>
              <a:t>Food Industry</a:t>
            </a:r>
          </a:p>
          <a:p>
            <a:r>
              <a:rPr lang="en-US" sz="1600" b="1" dirty="0"/>
              <a:t>Textile Industry</a:t>
            </a:r>
            <a:endParaRPr lang="en-IN" sz="1600" dirty="0"/>
          </a:p>
        </p:txBody>
      </p:sp>
      <p:pic>
        <p:nvPicPr>
          <p:cNvPr id="5" name="Picture 2" descr="C:\Users\I LOVE MY INDIA\Downloads\OIP.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5771320"/>
            <a:ext cx="4714831" cy="87875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250937" y="5716873"/>
            <a:ext cx="4572000" cy="923330"/>
          </a:xfrm>
          <a:prstGeom prst="rect">
            <a:avLst/>
          </a:prstGeom>
        </p:spPr>
        <p:txBody>
          <a:bodyPr>
            <a:spAutoFit/>
          </a:bodyPr>
          <a:lstStyle/>
          <a:p>
            <a:r>
              <a:rPr lang="en-US" dirty="0">
                <a:solidFill>
                  <a:schemeClr val="bg1"/>
                </a:solidFill>
              </a:rPr>
              <a:t>Sodium carbonate appears as a </a:t>
            </a:r>
            <a:r>
              <a:rPr lang="en-US" b="1" dirty="0">
                <a:solidFill>
                  <a:schemeClr val="bg1"/>
                </a:solidFill>
              </a:rPr>
              <a:t>white, odorless, crystalline powder</a:t>
            </a:r>
            <a:r>
              <a:rPr lang="en-US" dirty="0">
                <a:solidFill>
                  <a:schemeClr val="bg1"/>
                </a:solidFill>
              </a:rPr>
              <a:t> or </a:t>
            </a:r>
            <a:r>
              <a:rPr lang="en-US" b="1" dirty="0">
                <a:solidFill>
                  <a:schemeClr val="bg1"/>
                </a:solidFill>
              </a:rPr>
              <a:t>granular solid</a:t>
            </a:r>
            <a:r>
              <a:rPr lang="en-US" dirty="0">
                <a:solidFill>
                  <a:schemeClr val="bg1"/>
                </a:solidFill>
              </a:rPr>
              <a:t>.</a:t>
            </a:r>
            <a:endParaRPr lang="en-IN" dirty="0">
              <a:solidFill>
                <a:schemeClr val="bg1"/>
              </a:solidFill>
            </a:endParaRPr>
          </a:p>
        </p:txBody>
      </p:sp>
      <p:pic>
        <p:nvPicPr>
          <p:cNvPr id="5122" name="Picture 2" descr="C:\Users\I LOVE MY INDIA\Downloads\4p3ntdtc.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1340768"/>
            <a:ext cx="3312368" cy="4004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4358113"/>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6. </a:t>
            </a:r>
            <a:r>
              <a:rPr lang="en-IN" sz="5400" dirty="0"/>
              <a:t>Sodium Carbonate</a:t>
            </a:r>
            <a:endParaRPr lang="en-IN" dirty="0"/>
          </a:p>
        </p:txBody>
      </p:sp>
      <p:sp>
        <p:nvSpPr>
          <p:cNvPr id="3" name="Content Placeholder 2"/>
          <p:cNvSpPr>
            <a:spLocks noGrp="1"/>
          </p:cNvSpPr>
          <p:nvPr>
            <p:ph sz="half" idx="1"/>
          </p:nvPr>
        </p:nvSpPr>
        <p:spPr/>
        <p:txBody>
          <a:bodyPr>
            <a:normAutofit lnSpcReduction="10000"/>
          </a:bodyPr>
          <a:lstStyle/>
          <a:p>
            <a:r>
              <a:rPr lang="en-US" sz="1600" dirty="0"/>
              <a:t>Sodium carbonate (</a:t>
            </a:r>
            <a:r>
              <a:rPr lang="en-US" sz="1600" dirty="0" err="1"/>
              <a:t>Na₂CO</a:t>
            </a:r>
            <a:r>
              <a:rPr lang="en-US" sz="1600" dirty="0"/>
              <a:t>₃), also known as </a:t>
            </a:r>
            <a:r>
              <a:rPr lang="en-US" sz="1600" b="1" dirty="0"/>
              <a:t>soda ash</a:t>
            </a:r>
            <a:r>
              <a:rPr lang="en-US" sz="1600" dirty="0"/>
              <a:t> or </a:t>
            </a:r>
            <a:r>
              <a:rPr lang="en-US" sz="1600" b="1" dirty="0"/>
              <a:t>washing soda</a:t>
            </a:r>
            <a:r>
              <a:rPr lang="en-US" sz="1600" dirty="0"/>
              <a:t>, is a white, water-soluble, alkaline compound. It has a variety of industrial, household, and chemical applications.</a:t>
            </a:r>
            <a:endParaRPr lang="en-IN" sz="1600" dirty="0"/>
          </a:p>
        </p:txBody>
      </p:sp>
      <p:sp>
        <p:nvSpPr>
          <p:cNvPr id="4" name="Content Placeholder 3"/>
          <p:cNvSpPr>
            <a:spLocks noGrp="1"/>
          </p:cNvSpPr>
          <p:nvPr>
            <p:ph sz="half" idx="2"/>
          </p:nvPr>
        </p:nvSpPr>
        <p:spPr>
          <a:xfrm>
            <a:off x="395536" y="3789040"/>
            <a:ext cx="4038600" cy="2877067"/>
          </a:xfrm>
        </p:spPr>
        <p:txBody>
          <a:bodyPr>
            <a:normAutofit lnSpcReduction="10000"/>
          </a:bodyPr>
          <a:lstStyle/>
          <a:p>
            <a:pPr marL="0" indent="0">
              <a:buNone/>
            </a:pPr>
            <a:r>
              <a:rPr lang="en-US" sz="2000" b="1" u="sng" dirty="0"/>
              <a:t>Uses of Sodium Carbonate:</a:t>
            </a:r>
          </a:p>
          <a:p>
            <a:pPr marL="0" indent="0">
              <a:buNone/>
            </a:pPr>
            <a:endParaRPr lang="en-US" sz="2000" b="1" dirty="0"/>
          </a:p>
          <a:p>
            <a:r>
              <a:rPr lang="en-US" sz="2000" b="1" dirty="0"/>
              <a:t>Glass Manufacturing</a:t>
            </a:r>
          </a:p>
          <a:p>
            <a:r>
              <a:rPr lang="en-US" sz="2000" b="1" dirty="0"/>
              <a:t>Detergents &amp; Cleaning Agents</a:t>
            </a:r>
          </a:p>
          <a:p>
            <a:r>
              <a:rPr lang="en-US" sz="2000" b="1" dirty="0"/>
              <a:t>pH Regulation</a:t>
            </a:r>
            <a:endParaRPr lang="en-US" sz="2000" dirty="0"/>
          </a:p>
          <a:p>
            <a:r>
              <a:rPr lang="en-US" sz="2000" b="1" dirty="0"/>
              <a:t>Textile Industry</a:t>
            </a:r>
            <a:endParaRPr lang="en-US" sz="2000" dirty="0"/>
          </a:p>
          <a:p>
            <a:r>
              <a:rPr lang="en-US" sz="2000" b="1" dirty="0"/>
              <a:t>Paper Industry</a:t>
            </a:r>
            <a:endParaRPr lang="en-US" sz="2000" dirty="0"/>
          </a:p>
          <a:p>
            <a:r>
              <a:rPr lang="en-US" sz="2000" b="1" dirty="0"/>
              <a:t>Chemical Synthesis</a:t>
            </a:r>
            <a:endParaRPr lang="en-IN" sz="2000" dirty="0"/>
          </a:p>
        </p:txBody>
      </p:sp>
      <p:pic>
        <p:nvPicPr>
          <p:cNvPr id="6" name="Picture 2" descr="C:\Users\I LOVE MY INDIA\Downloads\OIP.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5771320"/>
            <a:ext cx="4714831" cy="87875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923335" y="5887531"/>
            <a:ext cx="4572000" cy="646331"/>
          </a:xfrm>
          <a:prstGeom prst="rect">
            <a:avLst/>
          </a:prstGeom>
        </p:spPr>
        <p:txBody>
          <a:bodyPr>
            <a:spAutoFit/>
          </a:bodyPr>
          <a:lstStyle/>
          <a:p>
            <a:r>
              <a:rPr lang="en-US" b="1" dirty="0">
                <a:solidFill>
                  <a:schemeClr val="bg1"/>
                </a:solidFill>
              </a:rPr>
              <a:t>Appearance</a:t>
            </a:r>
            <a:r>
              <a:rPr lang="en-US" dirty="0">
                <a:solidFill>
                  <a:schemeClr val="bg1"/>
                </a:solidFill>
              </a:rPr>
              <a:t>: White crystalline powder or granular</a:t>
            </a:r>
            <a:endParaRPr lang="en-IN" dirty="0">
              <a:solidFill>
                <a:schemeClr val="bg1"/>
              </a:solidFill>
            </a:endParaRPr>
          </a:p>
        </p:txBody>
      </p:sp>
      <p:pic>
        <p:nvPicPr>
          <p:cNvPr id="6146" name="Picture 2" descr="C:\Users\I LOVE MY INDIA\Downloads\yff8tk9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8064" y="1810612"/>
            <a:ext cx="3096343" cy="3064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2927482"/>
      </p:ext>
    </p:extLst>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normAutofit/>
          </a:bodyPr>
          <a:lstStyle/>
          <a:p>
            <a:pPr algn="ctr"/>
            <a:r>
              <a:rPr lang="en-US" dirty="0"/>
              <a:t>7. </a:t>
            </a:r>
            <a:r>
              <a:rPr lang="en-IN" sz="5400" dirty="0"/>
              <a:t>Sodium Hydrosulphite</a:t>
            </a:r>
            <a:endParaRPr lang="en-IN" dirty="0"/>
          </a:p>
        </p:txBody>
      </p:sp>
      <p:sp>
        <p:nvSpPr>
          <p:cNvPr id="3" name="Content Placeholder 2"/>
          <p:cNvSpPr>
            <a:spLocks noGrp="1"/>
          </p:cNvSpPr>
          <p:nvPr>
            <p:ph sz="half" idx="1"/>
          </p:nvPr>
        </p:nvSpPr>
        <p:spPr>
          <a:xfrm>
            <a:off x="457200" y="1920085"/>
            <a:ext cx="4038600" cy="2949075"/>
          </a:xfrm>
        </p:spPr>
        <p:txBody>
          <a:bodyPr>
            <a:normAutofit/>
          </a:bodyPr>
          <a:lstStyle/>
          <a:p>
            <a:r>
              <a:rPr lang="en-US" sz="1800" dirty="0"/>
              <a:t>Sodium </a:t>
            </a:r>
            <a:r>
              <a:rPr lang="en-US" sz="1800" dirty="0" err="1"/>
              <a:t>Hydrosulphite</a:t>
            </a:r>
            <a:r>
              <a:rPr lang="en-US" sz="1800" dirty="0"/>
              <a:t> (</a:t>
            </a:r>
            <a:r>
              <a:rPr lang="en-US" sz="1800" dirty="0" err="1"/>
              <a:t>Na₂S₂O</a:t>
            </a:r>
            <a:r>
              <a:rPr lang="en-US" sz="1800" dirty="0"/>
              <a:t>₄), also known as sodium dithionite, is a white crystalline powder primarily used as a reducing agent in various industries.</a:t>
            </a:r>
            <a:endParaRPr lang="en-IN" sz="1800" dirty="0"/>
          </a:p>
        </p:txBody>
      </p:sp>
      <p:sp>
        <p:nvSpPr>
          <p:cNvPr id="4" name="Content Placeholder 3"/>
          <p:cNvSpPr>
            <a:spLocks noGrp="1"/>
          </p:cNvSpPr>
          <p:nvPr>
            <p:ph sz="half" idx="2"/>
          </p:nvPr>
        </p:nvSpPr>
        <p:spPr>
          <a:xfrm>
            <a:off x="395536" y="3553900"/>
            <a:ext cx="4038600" cy="2539396"/>
          </a:xfrm>
        </p:spPr>
        <p:txBody>
          <a:bodyPr>
            <a:normAutofit/>
          </a:bodyPr>
          <a:lstStyle/>
          <a:p>
            <a:pPr marL="0" indent="0">
              <a:buNone/>
            </a:pPr>
            <a:r>
              <a:rPr lang="en-US" sz="1800" b="1" dirty="0"/>
              <a:t>Uses:</a:t>
            </a:r>
          </a:p>
          <a:p>
            <a:pPr marL="0" indent="0">
              <a:buNone/>
            </a:pPr>
            <a:endParaRPr lang="en-US" sz="1800" b="1" dirty="0"/>
          </a:p>
          <a:p>
            <a:r>
              <a:rPr lang="en-US" sz="1800" b="1" dirty="0"/>
              <a:t>Textile Industry</a:t>
            </a:r>
            <a:r>
              <a:rPr lang="en-US" sz="1800" dirty="0"/>
              <a:t> </a:t>
            </a:r>
          </a:p>
          <a:p>
            <a:r>
              <a:rPr lang="en-US" sz="1800" b="1" dirty="0"/>
              <a:t>Paper &amp; Pulp Industry</a:t>
            </a:r>
            <a:endParaRPr lang="en-US" sz="1800" dirty="0"/>
          </a:p>
          <a:p>
            <a:r>
              <a:rPr lang="en-US" sz="1800" b="1" dirty="0"/>
              <a:t>Food Industry</a:t>
            </a:r>
            <a:r>
              <a:rPr lang="en-US" sz="1800" dirty="0"/>
              <a:t> </a:t>
            </a:r>
          </a:p>
          <a:p>
            <a:r>
              <a:rPr lang="en-US" sz="1800" b="1" dirty="0"/>
              <a:t>Water Treatment</a:t>
            </a:r>
            <a:endParaRPr lang="en-US" sz="1800" dirty="0"/>
          </a:p>
          <a:p>
            <a:r>
              <a:rPr lang="en-US" sz="1800" b="1" dirty="0"/>
              <a:t>Chemical Synthesis</a:t>
            </a:r>
            <a:endParaRPr lang="en-IN" sz="1800" dirty="0"/>
          </a:p>
        </p:txBody>
      </p:sp>
      <p:pic>
        <p:nvPicPr>
          <p:cNvPr id="5" name="Picture 2" descr="C:\Users\I LOVE MY INDIA\Downloads\OIP.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5779502"/>
            <a:ext cx="4714831" cy="87875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498807" y="5895713"/>
            <a:ext cx="4572000" cy="646331"/>
          </a:xfrm>
          <a:prstGeom prst="rect">
            <a:avLst/>
          </a:prstGeom>
        </p:spPr>
        <p:txBody>
          <a:bodyPr>
            <a:spAutoFit/>
          </a:bodyPr>
          <a:lstStyle/>
          <a:p>
            <a:r>
              <a:rPr lang="en-US" b="1" dirty="0">
                <a:solidFill>
                  <a:schemeClr val="bg1"/>
                </a:solidFill>
              </a:rPr>
              <a:t>Appearance:</a:t>
            </a:r>
            <a:r>
              <a:rPr lang="en-US" dirty="0">
                <a:solidFill>
                  <a:schemeClr val="bg1"/>
                </a:solidFill>
              </a:rPr>
              <a:t> White to off-white crystalline powder</a:t>
            </a:r>
            <a:endParaRPr lang="en-IN" dirty="0">
              <a:solidFill>
                <a:schemeClr val="bg1"/>
              </a:solidFill>
            </a:endParaRPr>
          </a:p>
        </p:txBody>
      </p:sp>
      <p:pic>
        <p:nvPicPr>
          <p:cNvPr id="7170" name="Picture 2" descr="C:\Users\I LOVE MY INDIA\Downloads\8zxjhvip.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93211" y="2060848"/>
            <a:ext cx="3240359" cy="3319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7461611"/>
      </p:ext>
    </p:extLst>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lstStyle/>
          <a:p>
            <a:pPr algn="ctr"/>
            <a:r>
              <a:rPr lang="en-US" dirty="0"/>
              <a:t>8. </a:t>
            </a:r>
            <a:r>
              <a:rPr lang="en-IN" sz="5400" dirty="0"/>
              <a:t>Titanium Dioxide </a:t>
            </a:r>
            <a:endParaRPr lang="en-IN" dirty="0"/>
          </a:p>
        </p:txBody>
      </p:sp>
      <p:sp>
        <p:nvSpPr>
          <p:cNvPr id="3" name="Content Placeholder 2"/>
          <p:cNvSpPr>
            <a:spLocks noGrp="1"/>
          </p:cNvSpPr>
          <p:nvPr>
            <p:ph sz="half" idx="1"/>
          </p:nvPr>
        </p:nvSpPr>
        <p:spPr>
          <a:xfrm>
            <a:off x="395536" y="1556793"/>
            <a:ext cx="3456384" cy="1728192"/>
          </a:xfrm>
        </p:spPr>
        <p:txBody>
          <a:bodyPr>
            <a:normAutofit fontScale="85000" lnSpcReduction="20000"/>
          </a:bodyPr>
          <a:lstStyle/>
          <a:p>
            <a:r>
              <a:rPr lang="en-US" dirty="0"/>
              <a:t>Titanium Dioxide (</a:t>
            </a:r>
            <a:r>
              <a:rPr lang="en-US" dirty="0" err="1"/>
              <a:t>TiO</a:t>
            </a:r>
            <a:r>
              <a:rPr lang="en-US" dirty="0"/>
              <a:t>₂) is a naturally occurring mineral widely used for its bright white color, opacity, and UV-resistant properties.</a:t>
            </a:r>
            <a:endParaRPr lang="en-IN" dirty="0"/>
          </a:p>
        </p:txBody>
      </p:sp>
      <p:sp>
        <p:nvSpPr>
          <p:cNvPr id="4" name="Content Placeholder 3"/>
          <p:cNvSpPr>
            <a:spLocks noGrp="1"/>
          </p:cNvSpPr>
          <p:nvPr>
            <p:ph sz="half" idx="2"/>
          </p:nvPr>
        </p:nvSpPr>
        <p:spPr>
          <a:xfrm>
            <a:off x="323528" y="3502941"/>
            <a:ext cx="4038600" cy="2707756"/>
          </a:xfrm>
        </p:spPr>
        <p:txBody>
          <a:bodyPr>
            <a:normAutofit fontScale="85000" lnSpcReduction="20000"/>
          </a:bodyPr>
          <a:lstStyle/>
          <a:p>
            <a:pPr marL="0" indent="0">
              <a:buNone/>
            </a:pPr>
            <a:r>
              <a:rPr lang="en-IN" dirty="0"/>
              <a:t>Uses</a:t>
            </a:r>
          </a:p>
          <a:p>
            <a:pPr marL="0" indent="0">
              <a:buNone/>
            </a:pPr>
            <a:endParaRPr lang="en-US" b="1" dirty="0"/>
          </a:p>
          <a:p>
            <a:r>
              <a:rPr lang="en-US" b="1" dirty="0"/>
              <a:t>Color &amp; Opacity</a:t>
            </a:r>
          </a:p>
          <a:p>
            <a:r>
              <a:rPr lang="en-US" b="1" dirty="0"/>
              <a:t>Sunscreen &amp; Skincare</a:t>
            </a:r>
          </a:p>
          <a:p>
            <a:r>
              <a:rPr lang="en-US" b="1" dirty="0"/>
              <a:t>Food Additive (E171</a:t>
            </a:r>
          </a:p>
          <a:p>
            <a:r>
              <a:rPr lang="en-US" b="1" dirty="0"/>
              <a:t>Pharmaceuticals &amp; Cosmetics</a:t>
            </a:r>
          </a:p>
          <a:p>
            <a:r>
              <a:rPr lang="en-US" b="1" dirty="0"/>
              <a:t>Industrial Applications</a:t>
            </a:r>
            <a:endParaRPr lang="en-IN" dirty="0"/>
          </a:p>
        </p:txBody>
      </p:sp>
      <p:pic>
        <p:nvPicPr>
          <p:cNvPr id="5" name="Picture 2" descr="C:\Users\I LOVE MY INDIA\Downloads\OIP.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5771320"/>
            <a:ext cx="4714831" cy="87875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994751" y="5887531"/>
            <a:ext cx="4572000" cy="646331"/>
          </a:xfrm>
          <a:prstGeom prst="rect">
            <a:avLst/>
          </a:prstGeom>
        </p:spPr>
        <p:txBody>
          <a:bodyPr>
            <a:spAutoFit/>
          </a:bodyPr>
          <a:lstStyle/>
          <a:p>
            <a:r>
              <a:rPr lang="en-US" dirty="0">
                <a:solidFill>
                  <a:schemeClr val="bg1"/>
                </a:solidFill>
              </a:rPr>
              <a:t>Titanium Dioxide (</a:t>
            </a:r>
            <a:r>
              <a:rPr lang="en-US" dirty="0" err="1">
                <a:solidFill>
                  <a:schemeClr val="bg1"/>
                </a:solidFill>
              </a:rPr>
              <a:t>TiO</a:t>
            </a:r>
            <a:r>
              <a:rPr lang="en-US" dirty="0">
                <a:solidFill>
                  <a:schemeClr val="bg1"/>
                </a:solidFill>
              </a:rPr>
              <a:t>₂) appears as a fine, white, odorless powder.</a:t>
            </a:r>
            <a:endParaRPr lang="en-IN" dirty="0">
              <a:solidFill>
                <a:schemeClr val="bg1"/>
              </a:solidFill>
            </a:endParaRPr>
          </a:p>
        </p:txBody>
      </p:sp>
      <p:pic>
        <p:nvPicPr>
          <p:cNvPr id="8194" name="Picture 2" descr="C:\Users\I LOVE MY INDIA\Downloads\c7aztm7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8064" y="1628800"/>
            <a:ext cx="3043777" cy="3338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9171153"/>
      </p:ext>
    </p:extLst>
  </p:cSld>
  <p:clrMapOvr>
    <a:masterClrMapping/>
  </p:clrMapOvr>
  <p:transition spd="med">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151" y="260648"/>
            <a:ext cx="8229600" cy="1143000"/>
          </a:xfrm>
        </p:spPr>
        <p:txBody>
          <a:bodyPr>
            <a:normAutofit/>
          </a:bodyPr>
          <a:lstStyle/>
          <a:p>
            <a:pPr algn="ctr"/>
            <a:r>
              <a:rPr lang="en-IN" sz="5400" dirty="0"/>
              <a:t>9. Ferric Chloride</a:t>
            </a:r>
            <a:endParaRPr lang="en-IN" dirty="0"/>
          </a:p>
        </p:txBody>
      </p:sp>
      <p:sp>
        <p:nvSpPr>
          <p:cNvPr id="3" name="Content Placeholder 2"/>
          <p:cNvSpPr>
            <a:spLocks noGrp="1"/>
          </p:cNvSpPr>
          <p:nvPr>
            <p:ph sz="half" idx="1"/>
          </p:nvPr>
        </p:nvSpPr>
        <p:spPr>
          <a:xfrm>
            <a:off x="457200" y="1920085"/>
            <a:ext cx="4038600" cy="2228995"/>
          </a:xfrm>
        </p:spPr>
        <p:txBody>
          <a:bodyPr>
            <a:normAutofit/>
          </a:bodyPr>
          <a:lstStyle/>
          <a:p>
            <a:r>
              <a:rPr lang="en-US" dirty="0"/>
              <a:t>Ferric chloride (</a:t>
            </a:r>
            <a:r>
              <a:rPr lang="en-US" dirty="0" err="1"/>
              <a:t>FeCl</a:t>
            </a:r>
            <a:r>
              <a:rPr lang="en-US" dirty="0"/>
              <a:t>₃) is a chemical compound commonly used in various industrial applications.</a:t>
            </a:r>
            <a:endParaRPr lang="en-IN" dirty="0"/>
          </a:p>
        </p:txBody>
      </p:sp>
      <p:sp>
        <p:nvSpPr>
          <p:cNvPr id="4" name="Content Placeholder 3"/>
          <p:cNvSpPr>
            <a:spLocks noGrp="1"/>
          </p:cNvSpPr>
          <p:nvPr>
            <p:ph sz="half" idx="2"/>
          </p:nvPr>
        </p:nvSpPr>
        <p:spPr>
          <a:xfrm>
            <a:off x="395536" y="4262024"/>
            <a:ext cx="4038600" cy="2388051"/>
          </a:xfrm>
        </p:spPr>
        <p:txBody>
          <a:bodyPr>
            <a:normAutofit/>
          </a:bodyPr>
          <a:lstStyle/>
          <a:p>
            <a:pPr marL="0" indent="0">
              <a:buNone/>
            </a:pPr>
            <a:r>
              <a:rPr lang="en-US" b="1" dirty="0"/>
              <a:t>Uses</a:t>
            </a:r>
          </a:p>
          <a:p>
            <a:endParaRPr lang="en-US" sz="1600" b="1" dirty="0"/>
          </a:p>
          <a:p>
            <a:r>
              <a:rPr lang="en-US" sz="1600" b="1" dirty="0"/>
              <a:t>Water Treatment</a:t>
            </a:r>
          </a:p>
          <a:p>
            <a:r>
              <a:rPr lang="en-US" sz="1600" b="1" dirty="0"/>
              <a:t>Etching Agent</a:t>
            </a:r>
          </a:p>
          <a:p>
            <a:r>
              <a:rPr lang="en-US" sz="1600" b="1" dirty="0"/>
              <a:t>Medical Applications</a:t>
            </a:r>
          </a:p>
          <a:p>
            <a:r>
              <a:rPr lang="en-US" sz="1600" dirty="0"/>
              <a:t> </a:t>
            </a:r>
            <a:r>
              <a:rPr lang="en-US" sz="1600" b="1" dirty="0"/>
              <a:t>Dyeing and Printing</a:t>
            </a:r>
          </a:p>
          <a:p>
            <a:r>
              <a:rPr lang="en-US" sz="1600" b="1" dirty="0"/>
              <a:t>Catalyst</a:t>
            </a:r>
            <a:endParaRPr lang="en-US" sz="1600" dirty="0"/>
          </a:p>
        </p:txBody>
      </p:sp>
      <p:pic>
        <p:nvPicPr>
          <p:cNvPr id="5" name="Picture 2" descr="C:\Users\I LOVE MY INDIA\Downloads\OIP.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5771320"/>
            <a:ext cx="4714831" cy="87875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994751" y="5887531"/>
            <a:ext cx="4572000" cy="646331"/>
          </a:xfrm>
          <a:prstGeom prst="rect">
            <a:avLst/>
          </a:prstGeom>
        </p:spPr>
        <p:txBody>
          <a:bodyPr>
            <a:spAutoFit/>
          </a:bodyPr>
          <a:lstStyle/>
          <a:p>
            <a:r>
              <a:rPr lang="en-US" b="1" dirty="0">
                <a:solidFill>
                  <a:schemeClr val="bg1"/>
                </a:solidFill>
              </a:rPr>
              <a:t>Appearance:</a:t>
            </a:r>
            <a:r>
              <a:rPr lang="en-US" dirty="0">
                <a:solidFill>
                  <a:schemeClr val="bg1"/>
                </a:solidFill>
              </a:rPr>
              <a:t> Dark brown or black crystalline solid</a:t>
            </a:r>
            <a:endParaRPr lang="en-IN" dirty="0">
              <a:solidFill>
                <a:schemeClr val="bg1"/>
              </a:solidFill>
            </a:endParaRPr>
          </a:p>
        </p:txBody>
      </p:sp>
      <p:pic>
        <p:nvPicPr>
          <p:cNvPr id="9218" name="Picture 2" descr="C:\Users\I LOVE MY INDIA\Downloads\61urz6f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44268" y="1700808"/>
            <a:ext cx="3132188"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922059"/>
      </p:ext>
    </p:extLst>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lstStyle/>
          <a:p>
            <a:pPr algn="ctr"/>
            <a:r>
              <a:rPr lang="en-US" dirty="0"/>
              <a:t>Oils</a:t>
            </a:r>
            <a:endParaRPr lang="en-IN" dirty="0"/>
          </a:p>
        </p:txBody>
      </p:sp>
      <p:sp>
        <p:nvSpPr>
          <p:cNvPr id="3" name="Content Placeholder 2"/>
          <p:cNvSpPr>
            <a:spLocks noGrp="1"/>
          </p:cNvSpPr>
          <p:nvPr>
            <p:ph sz="half" idx="1"/>
          </p:nvPr>
        </p:nvSpPr>
        <p:spPr/>
        <p:txBody>
          <a:bodyPr>
            <a:normAutofit fontScale="85000" lnSpcReduction="20000"/>
          </a:bodyPr>
          <a:lstStyle/>
          <a:p>
            <a:r>
              <a:rPr lang="en-IN" b="1" dirty="0"/>
              <a:t>Roasted coconut oil</a:t>
            </a:r>
          </a:p>
          <a:p>
            <a:r>
              <a:rPr lang="en-IN" b="1" dirty="0"/>
              <a:t>Virgin Coconut Oil</a:t>
            </a:r>
            <a:endParaRPr lang="en-IN" dirty="0"/>
          </a:p>
          <a:p>
            <a:r>
              <a:rPr lang="en-IN" b="1" dirty="0"/>
              <a:t>Mustard oil</a:t>
            </a:r>
            <a:endParaRPr lang="en-IN" dirty="0"/>
          </a:p>
          <a:p>
            <a:r>
              <a:rPr lang="en-IN" b="1" dirty="0"/>
              <a:t>Sesame oil</a:t>
            </a:r>
            <a:endParaRPr lang="en-IN" dirty="0"/>
          </a:p>
          <a:p>
            <a:r>
              <a:rPr lang="en-IN" b="1" dirty="0"/>
              <a:t>Rice bran oil</a:t>
            </a:r>
            <a:r>
              <a:rPr lang="en-IN" dirty="0"/>
              <a:t> </a:t>
            </a:r>
          </a:p>
          <a:p>
            <a:r>
              <a:rPr lang="en-IN" b="1" dirty="0"/>
              <a:t>Vegetable Oil</a:t>
            </a:r>
            <a:r>
              <a:rPr lang="en-IN" dirty="0"/>
              <a:t> </a:t>
            </a:r>
          </a:p>
          <a:p>
            <a:r>
              <a:rPr lang="en-IN" b="1" dirty="0"/>
              <a:t>Olive Oil</a:t>
            </a:r>
            <a:r>
              <a:rPr lang="en-IN" dirty="0"/>
              <a:t> (Extra Virgin, Virgin, Pure)</a:t>
            </a:r>
          </a:p>
          <a:p>
            <a:r>
              <a:rPr lang="en-IN" b="1" dirty="0"/>
              <a:t>Sunflower </a:t>
            </a:r>
          </a:p>
          <a:p>
            <a:r>
              <a:rPr lang="en-IN" b="1" dirty="0"/>
              <a:t>Mustard Oil</a:t>
            </a:r>
          </a:p>
          <a:p>
            <a:r>
              <a:rPr lang="en-IN" b="1" dirty="0"/>
              <a:t>Soybean Oil</a:t>
            </a:r>
          </a:p>
          <a:p>
            <a:r>
              <a:rPr lang="en-IN" b="1" dirty="0"/>
              <a:t>Palm Oil </a:t>
            </a:r>
          </a:p>
          <a:p>
            <a:r>
              <a:rPr lang="en-IN" b="1" dirty="0"/>
              <a:t>Ghee / Clarified Butter</a:t>
            </a:r>
            <a:endParaRPr lang="en-IN" dirty="0"/>
          </a:p>
          <a:p>
            <a:endParaRPr lang="en-IN" dirty="0"/>
          </a:p>
        </p:txBody>
      </p:sp>
      <p:pic>
        <p:nvPicPr>
          <p:cNvPr id="10242" name="Picture 2" descr="C:\Users\I LOVE MY INDIA\Downloads\d78djl3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8064" y="2204864"/>
            <a:ext cx="3096344" cy="3575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896848"/>
      </p:ext>
    </p:extLst>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1143000"/>
          </a:xfrm>
        </p:spPr>
        <p:txBody>
          <a:bodyPr/>
          <a:lstStyle/>
          <a:p>
            <a:pPr algn="ctr"/>
            <a:r>
              <a:rPr lang="en-US" dirty="0"/>
              <a:t>Jute</a:t>
            </a:r>
            <a:endParaRPr lang="en-IN" dirty="0"/>
          </a:p>
        </p:txBody>
      </p:sp>
      <p:sp>
        <p:nvSpPr>
          <p:cNvPr id="3" name="Content Placeholder 2"/>
          <p:cNvSpPr>
            <a:spLocks noGrp="1"/>
          </p:cNvSpPr>
          <p:nvPr>
            <p:ph sz="half" idx="1"/>
          </p:nvPr>
        </p:nvSpPr>
        <p:spPr>
          <a:xfrm>
            <a:off x="323528" y="1268760"/>
            <a:ext cx="4038600" cy="3024336"/>
          </a:xfrm>
        </p:spPr>
        <p:txBody>
          <a:bodyPr>
            <a:normAutofit/>
          </a:bodyPr>
          <a:lstStyle/>
          <a:p>
            <a:r>
              <a:rPr lang="en-US" sz="1800" dirty="0"/>
              <a:t>Jute is a natural fiber obtained from the bark of the jute plant, primarily </a:t>
            </a:r>
            <a:r>
              <a:rPr lang="en-US" sz="1800" b="1" dirty="0" err="1"/>
              <a:t>Corchorus</a:t>
            </a:r>
            <a:r>
              <a:rPr lang="en-US" sz="1800" b="1" dirty="0"/>
              <a:t> </a:t>
            </a:r>
            <a:r>
              <a:rPr lang="en-US" sz="1800" b="1" dirty="0" err="1"/>
              <a:t>olitorius</a:t>
            </a:r>
            <a:r>
              <a:rPr lang="en-US" sz="1800" dirty="0"/>
              <a:t> and </a:t>
            </a:r>
            <a:r>
              <a:rPr lang="en-US" sz="1800" b="1" dirty="0" err="1"/>
              <a:t>Corchorus</a:t>
            </a:r>
            <a:r>
              <a:rPr lang="en-US" sz="1800" b="1" dirty="0"/>
              <a:t> </a:t>
            </a:r>
            <a:r>
              <a:rPr lang="en-US" sz="1800" b="1" dirty="0" err="1"/>
              <a:t>capsularis</a:t>
            </a:r>
            <a:r>
              <a:rPr lang="en-US" sz="1800" dirty="0"/>
              <a:t>. </a:t>
            </a:r>
          </a:p>
          <a:p>
            <a:r>
              <a:rPr lang="en-US" sz="1800" dirty="0"/>
              <a:t>It is known as the "Golden Fiber" due to its golden, silky appearance and high commercial value. </a:t>
            </a:r>
          </a:p>
          <a:p>
            <a:r>
              <a:rPr lang="en-US" sz="1800" dirty="0"/>
              <a:t>Jute is biodegradable, eco-friendly, and one of the most affordable natural fiber.</a:t>
            </a:r>
            <a:endParaRPr lang="en-IN" sz="1800" dirty="0"/>
          </a:p>
        </p:txBody>
      </p:sp>
      <p:sp>
        <p:nvSpPr>
          <p:cNvPr id="4" name="Content Placeholder 3"/>
          <p:cNvSpPr>
            <a:spLocks noGrp="1"/>
          </p:cNvSpPr>
          <p:nvPr>
            <p:ph sz="half" idx="2"/>
          </p:nvPr>
        </p:nvSpPr>
        <p:spPr>
          <a:xfrm>
            <a:off x="395536" y="4293096"/>
            <a:ext cx="4038600" cy="2348880"/>
          </a:xfrm>
        </p:spPr>
        <p:txBody>
          <a:bodyPr>
            <a:normAutofit/>
          </a:bodyPr>
          <a:lstStyle/>
          <a:p>
            <a:pPr marL="0" indent="0">
              <a:buNone/>
            </a:pPr>
            <a:r>
              <a:rPr lang="en-US" sz="1800" b="1" dirty="0"/>
              <a:t>Uses of Jute:</a:t>
            </a:r>
          </a:p>
          <a:p>
            <a:pPr marL="0" indent="0">
              <a:buNone/>
            </a:pPr>
            <a:endParaRPr lang="en-US" sz="1800" b="1" dirty="0"/>
          </a:p>
          <a:p>
            <a:r>
              <a:rPr lang="en-US" sz="1800" b="1" dirty="0"/>
              <a:t>Textile Industry</a:t>
            </a:r>
          </a:p>
          <a:p>
            <a:r>
              <a:rPr lang="en-US" sz="1800" b="1" dirty="0"/>
              <a:t>Packaging</a:t>
            </a:r>
          </a:p>
          <a:p>
            <a:r>
              <a:rPr lang="en-US" sz="1800" b="1" dirty="0"/>
              <a:t>Home Décor</a:t>
            </a:r>
          </a:p>
          <a:p>
            <a:r>
              <a:rPr lang="en-US" sz="1800" b="1" dirty="0"/>
              <a:t>Agriculture</a:t>
            </a:r>
            <a:endParaRPr lang="en-US" sz="1800" dirty="0"/>
          </a:p>
          <a:p>
            <a:r>
              <a:rPr lang="en-US" sz="1800" b="1" dirty="0"/>
              <a:t>Paper Industry</a:t>
            </a:r>
            <a:endParaRPr lang="en-IN" sz="1800" dirty="0"/>
          </a:p>
        </p:txBody>
      </p:sp>
      <p:pic>
        <p:nvPicPr>
          <p:cNvPr id="11266" name="Picture 2" descr="C:\Users\I LOVE MY INDIA\Downloads\w4rswg57.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01141" y="3156966"/>
            <a:ext cx="2664296" cy="303195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Jute chair &amp; table"/>
          <p:cNvPicPr/>
          <p:nvPr/>
        </p:nvPicPr>
        <p:blipFill>
          <a:blip r:embed="rId3">
            <a:extLst>
              <a:ext uri="{28A0092B-C50C-407E-A947-70E740481C1C}">
                <a14:useLocalDpi xmlns:a14="http://schemas.microsoft.com/office/drawing/2010/main" val="0"/>
              </a:ext>
            </a:extLst>
          </a:blip>
          <a:srcRect/>
          <a:stretch>
            <a:fillRect/>
          </a:stretch>
        </p:blipFill>
        <p:spPr bwMode="auto">
          <a:xfrm>
            <a:off x="2483768" y="4149080"/>
            <a:ext cx="2381250" cy="2381250"/>
          </a:xfrm>
          <a:prstGeom prst="rect">
            <a:avLst/>
          </a:prstGeom>
          <a:noFill/>
          <a:ln>
            <a:noFill/>
          </a:ln>
        </p:spPr>
      </p:pic>
      <p:pic>
        <p:nvPicPr>
          <p:cNvPr id="8" name="Picture 7" descr="Jute cloth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39952" y="1412776"/>
            <a:ext cx="2592288" cy="1872208"/>
          </a:xfrm>
          <a:prstGeom prst="rect">
            <a:avLst/>
          </a:prstGeom>
          <a:noFill/>
          <a:ln>
            <a:noFill/>
          </a:ln>
        </p:spPr>
      </p:pic>
      <p:pic>
        <p:nvPicPr>
          <p:cNvPr id="9" name="Picture 8" descr="Jute phone cover"/>
          <p:cNvPicPr/>
          <p:nvPr/>
        </p:nvPicPr>
        <p:blipFill>
          <a:blip r:embed="rId5">
            <a:extLst>
              <a:ext uri="{28A0092B-C50C-407E-A947-70E740481C1C}">
                <a14:useLocalDpi xmlns:a14="http://schemas.microsoft.com/office/drawing/2010/main" val="0"/>
              </a:ext>
            </a:extLst>
          </a:blip>
          <a:srcRect/>
          <a:stretch>
            <a:fillRect/>
          </a:stretch>
        </p:blipFill>
        <p:spPr bwMode="auto">
          <a:xfrm>
            <a:off x="6650666" y="1264695"/>
            <a:ext cx="2353945" cy="1466850"/>
          </a:xfrm>
          <a:prstGeom prst="rect">
            <a:avLst/>
          </a:prstGeom>
          <a:noFill/>
          <a:ln>
            <a:noFill/>
          </a:ln>
        </p:spPr>
      </p:pic>
    </p:spTree>
    <p:extLst>
      <p:ext uri="{BB962C8B-B14F-4D97-AF65-F5344CB8AC3E}">
        <p14:creationId xmlns:p14="http://schemas.microsoft.com/office/powerpoint/2010/main" val="43722832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circle(in)">
                                      <p:cBhvr>
                                        <p:cTn id="7" dur="20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161" y="-11495"/>
            <a:ext cx="8229600" cy="1143000"/>
          </a:xfrm>
        </p:spPr>
        <p:txBody>
          <a:bodyPr/>
          <a:lstStyle/>
          <a:p>
            <a:pPr algn="ctr"/>
            <a:r>
              <a:rPr lang="en-IN" dirty="0"/>
              <a:t>Coco Peat</a:t>
            </a:r>
          </a:p>
        </p:txBody>
      </p:sp>
      <p:sp>
        <p:nvSpPr>
          <p:cNvPr id="3" name="Content Placeholder 2"/>
          <p:cNvSpPr>
            <a:spLocks noGrp="1"/>
          </p:cNvSpPr>
          <p:nvPr>
            <p:ph sz="half" idx="1"/>
          </p:nvPr>
        </p:nvSpPr>
        <p:spPr>
          <a:xfrm>
            <a:off x="395536" y="1268760"/>
            <a:ext cx="4038600" cy="4434840"/>
          </a:xfrm>
        </p:spPr>
        <p:txBody>
          <a:bodyPr>
            <a:normAutofit fontScale="70000" lnSpcReduction="20000"/>
          </a:bodyPr>
          <a:lstStyle/>
          <a:p>
            <a:r>
              <a:rPr lang="en-US" dirty="0"/>
              <a:t>Coco peat soil, also known as coir or coir dust, is a revolutionary planting medium that has gained widespread recognition for its eco-friendliness and outstanding horticultural benefits.</a:t>
            </a:r>
          </a:p>
          <a:p>
            <a:r>
              <a:rPr lang="en-US" dirty="0"/>
              <a:t>Extracted from coconut husks, coco peat is a renewable resource that has proven to be a game-changer in modern gardening and agricultural practices.</a:t>
            </a:r>
          </a:p>
          <a:p>
            <a:r>
              <a:rPr lang="en-US" dirty="0"/>
              <a:t>In this comprehensive guide, we explore the nature, uses, properties, and advantages of coco peat soil, as well as how to harness its potential for optimal plant growth.</a:t>
            </a:r>
          </a:p>
          <a:p>
            <a:endParaRPr lang="en-IN" dirty="0"/>
          </a:p>
        </p:txBody>
      </p:sp>
      <p:pic>
        <p:nvPicPr>
          <p:cNvPr id="1026" name="Picture 2" descr="C:\Users\I LOVE MY INDIA\Downloads\benefit-of-coco-peat-soi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1961" y="1510936"/>
            <a:ext cx="4567705" cy="3005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5575232"/>
      </p:ext>
    </p:extLst>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8229600" cy="1143000"/>
          </a:xfrm>
        </p:spPr>
        <p:txBody>
          <a:bodyPr/>
          <a:lstStyle/>
          <a:p>
            <a:pPr algn="ctr"/>
            <a:r>
              <a:rPr lang="en-US" dirty="0"/>
              <a:t>Garments</a:t>
            </a:r>
            <a:endParaRPr lang="en-IN" dirty="0"/>
          </a:p>
        </p:txBody>
      </p:sp>
      <p:sp>
        <p:nvSpPr>
          <p:cNvPr id="3" name="Content Placeholder 2"/>
          <p:cNvSpPr>
            <a:spLocks noGrp="1"/>
          </p:cNvSpPr>
          <p:nvPr>
            <p:ph sz="half" idx="1"/>
          </p:nvPr>
        </p:nvSpPr>
        <p:spPr>
          <a:xfrm>
            <a:off x="251520" y="1340768"/>
            <a:ext cx="4038600" cy="1944216"/>
          </a:xfrm>
        </p:spPr>
        <p:txBody>
          <a:bodyPr>
            <a:noAutofit/>
          </a:bodyPr>
          <a:lstStyle/>
          <a:p>
            <a:r>
              <a:rPr lang="en-US" sz="1800" dirty="0"/>
              <a:t>Garments are textile-based products designed to be worn by individuals for protection, comfort, style, and cultural expression. They include a wide range of clothing items made from different fabrics, such as cotton, wool, silk, polyester, and synthetic blends.</a:t>
            </a:r>
            <a:endParaRPr lang="en-IN" sz="1800" dirty="0"/>
          </a:p>
        </p:txBody>
      </p:sp>
      <p:sp>
        <p:nvSpPr>
          <p:cNvPr id="4" name="Content Placeholder 3"/>
          <p:cNvSpPr>
            <a:spLocks noGrp="1"/>
          </p:cNvSpPr>
          <p:nvPr>
            <p:ph sz="half" idx="2"/>
          </p:nvPr>
        </p:nvSpPr>
        <p:spPr>
          <a:xfrm>
            <a:off x="323528" y="3645024"/>
            <a:ext cx="5112568" cy="1868955"/>
          </a:xfrm>
        </p:spPr>
        <p:txBody>
          <a:bodyPr>
            <a:noAutofit/>
          </a:bodyPr>
          <a:lstStyle/>
          <a:p>
            <a:pPr marL="0" indent="0">
              <a:buNone/>
            </a:pPr>
            <a:r>
              <a:rPr lang="en-US" sz="2000" b="1" dirty="0"/>
              <a:t>Types of </a:t>
            </a:r>
            <a:r>
              <a:rPr lang="en-US" sz="2000" b="1" dirty="0" err="1"/>
              <a:t>Graments</a:t>
            </a:r>
            <a:r>
              <a:rPr lang="en-US" sz="2000" b="1" dirty="0"/>
              <a:t>:</a:t>
            </a:r>
          </a:p>
          <a:p>
            <a:pPr marL="0" indent="0">
              <a:buNone/>
            </a:pPr>
            <a:endParaRPr lang="en-IN" sz="2000" b="1" dirty="0"/>
          </a:p>
          <a:p>
            <a:r>
              <a:rPr lang="en-IN" sz="2000" b="1" dirty="0"/>
              <a:t>Casual</a:t>
            </a:r>
          </a:p>
          <a:p>
            <a:r>
              <a:rPr lang="en-IN" sz="2000" b="1" dirty="0"/>
              <a:t>Formal </a:t>
            </a:r>
          </a:p>
          <a:p>
            <a:r>
              <a:rPr lang="en-IN" sz="2000" b="1" dirty="0"/>
              <a:t>Ethnic </a:t>
            </a:r>
          </a:p>
          <a:p>
            <a:r>
              <a:rPr lang="en-IN" sz="2000" b="1" dirty="0"/>
              <a:t>Sportswear &amp; </a:t>
            </a:r>
            <a:r>
              <a:rPr lang="en-IN" sz="2000" b="1" dirty="0" err="1"/>
              <a:t>Activewear</a:t>
            </a:r>
            <a:r>
              <a:rPr lang="en-IN" sz="2000" dirty="0"/>
              <a:t> </a:t>
            </a:r>
            <a:endParaRPr lang="en-IN" sz="2000" b="1" dirty="0"/>
          </a:p>
          <a:p>
            <a:r>
              <a:rPr lang="en-IN" sz="2000" b="1" dirty="0"/>
              <a:t>Workwear &amp; Uniforms</a:t>
            </a:r>
          </a:p>
          <a:p>
            <a:r>
              <a:rPr lang="en-IN" sz="2000" dirty="0"/>
              <a:t> </a:t>
            </a:r>
            <a:r>
              <a:rPr lang="en-IN" sz="2000" b="1" dirty="0"/>
              <a:t>Undergarments &amp; Loungewear</a:t>
            </a:r>
            <a:endParaRPr lang="en-IN" sz="2000" dirty="0"/>
          </a:p>
        </p:txBody>
      </p:sp>
      <p:pic>
        <p:nvPicPr>
          <p:cNvPr id="12290" name="Picture 2" descr="C:\Users\I LOVE MY INDIA\Downloads\zjq63tg9.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8064" y="1772816"/>
            <a:ext cx="3096343"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2926958"/>
      </p:ext>
    </p:extLst>
  </p:cSld>
  <p:clrMapOvr>
    <a:masterClrMapping/>
  </p:clrMapOvr>
  <p:transition spd="med">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79497C89-8504-6279-C43C-2EFD1FE3FE54}"/>
              </a:ext>
            </a:extLst>
          </p:cNvPr>
          <p:cNvSpPr>
            <a:spLocks noGrp="1"/>
          </p:cNvSpPr>
          <p:nvPr>
            <p:ph type="title"/>
          </p:nvPr>
        </p:nvSpPr>
        <p:spPr>
          <a:xfrm>
            <a:off x="323528" y="4765712"/>
            <a:ext cx="9649072" cy="1791072"/>
          </a:xfrm>
        </p:spPr>
        <p:txBody>
          <a:bodyPr>
            <a:noAutofit/>
          </a:bodyPr>
          <a:lstStyle/>
          <a:p>
            <a:r>
              <a:rPr lang="en-IN" sz="2400" b="1" dirty="0"/>
              <a:t>Ramprasad GVSS.,</a:t>
            </a:r>
            <a:br>
              <a:rPr lang="en-IN" sz="2400" dirty="0"/>
            </a:br>
            <a:r>
              <a:rPr lang="en-IN" sz="2400" dirty="0"/>
              <a:t>Founder &amp; MD.,</a:t>
            </a:r>
            <a:br>
              <a:rPr lang="en-IN" sz="2400" dirty="0"/>
            </a:br>
            <a:r>
              <a:rPr lang="en-IN" sz="2400" dirty="0"/>
              <a:t>📞 +</a:t>
            </a:r>
            <a:r>
              <a:rPr lang="en-IN" sz="2400"/>
              <a:t>91 7386112277,</a:t>
            </a:r>
            <a:br>
              <a:rPr lang="en-IN" sz="2400" dirty="0"/>
            </a:br>
            <a:r>
              <a:rPr lang="en-IN" sz="2400" dirty="0"/>
              <a:t>✉️ Email: cmd@motherindgroup.com | ramprawsadindia@gmail.com</a:t>
            </a:r>
            <a:br>
              <a:rPr lang="en-IN" sz="2400" dirty="0"/>
            </a:br>
            <a:r>
              <a:rPr lang="en-IN" sz="2400" dirty="0"/>
              <a:t>🌐 Website: </a:t>
            </a:r>
            <a:r>
              <a:rPr lang="en-IN" sz="2400" dirty="0">
                <a:hlinkClick r:id="rId2"/>
              </a:rPr>
              <a:t>www.motherindiagroup.com</a:t>
            </a:r>
            <a:endParaRPr lang="en-IN" sz="2400" dirty="0">
              <a:latin typeface="Arial" panose="020B0604020202020204" pitchFamily="34" charset="0"/>
              <a:cs typeface="Arial" panose="020B0604020202020204" pitchFamily="34" charset="0"/>
            </a:endParaRPr>
          </a:p>
        </p:txBody>
      </p:sp>
      <p:pic>
        <p:nvPicPr>
          <p:cNvPr id="6" name="Picture 2" descr="C:\Users\I LOVE MY INDIA\Downloads\OIP (1).jpeg">
            <a:extLst>
              <a:ext uri="{FF2B5EF4-FFF2-40B4-BE49-F238E27FC236}">
                <a16:creationId xmlns:a16="http://schemas.microsoft.com/office/drawing/2014/main" id="{A5BD57E3-721D-E0D5-A879-6352F205B7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4575" y="1196752"/>
            <a:ext cx="4514850" cy="30003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D:\logoss\6314585395777617886.jpg">
            <a:extLst>
              <a:ext uri="{FF2B5EF4-FFF2-40B4-BE49-F238E27FC236}">
                <a16:creationId xmlns:a16="http://schemas.microsoft.com/office/drawing/2014/main" id="{47833D8F-9971-70F0-AE24-B69D5F906D6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979712" cy="19797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72DCABB-B847-6068-829B-831093F4BF6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64288" y="-9872"/>
            <a:ext cx="1979712" cy="1979712"/>
          </a:xfrm>
          <a:prstGeom prst="rect">
            <a:avLst/>
          </a:prstGeom>
        </p:spPr>
      </p:pic>
    </p:spTree>
    <p:extLst>
      <p:ext uri="{BB962C8B-B14F-4D97-AF65-F5344CB8AC3E}">
        <p14:creationId xmlns:p14="http://schemas.microsoft.com/office/powerpoint/2010/main" val="1437243713"/>
      </p:ext>
    </p:extLst>
  </p:cSld>
  <p:clrMapOvr>
    <a:masterClrMapping/>
  </p:clrMapOvr>
  <p:transition spd="med">
    <p:pull/>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545</TotalTime>
  <Words>2456</Words>
  <Application>Microsoft Office PowerPoint</Application>
  <PresentationFormat>On-screen Show (4:3)</PresentationFormat>
  <Paragraphs>314</Paragraphs>
  <Slides>28</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Constantia</vt:lpstr>
      <vt:lpstr>Wingdings 2</vt:lpstr>
      <vt:lpstr>Flow</vt:lpstr>
      <vt:lpstr>PowerPoint Presentation</vt:lpstr>
      <vt:lpstr>Abrasives Media</vt:lpstr>
      <vt:lpstr>1.Brown Fused Alumina</vt:lpstr>
      <vt:lpstr>2. White Fused Alumina</vt:lpstr>
      <vt:lpstr>3.Pink Fused Alumina (PFA)</vt:lpstr>
      <vt:lpstr>4. Indian Garnet</vt:lpstr>
      <vt:lpstr>5. Glass Beads</vt:lpstr>
      <vt:lpstr>6.Steel Shot- A Powerful Metallic Abrasive </vt:lpstr>
      <vt:lpstr>7.Steel Grits</vt:lpstr>
      <vt:lpstr>8.Black Silicon Carbide</vt:lpstr>
      <vt:lpstr>9.Copper Slag</vt:lpstr>
      <vt:lpstr>10. Quartz Sand</vt:lpstr>
      <vt:lpstr>Chemicals</vt:lpstr>
      <vt:lpstr>2.Food &amp; Technical Grade Chemical</vt:lpstr>
      <vt:lpstr>1. Trisodium Phosphate</vt:lpstr>
      <vt:lpstr>2. Tetrasodium Pyro Phosphate</vt:lpstr>
      <vt:lpstr>3. Sodium Hexameta Phosphate</vt:lpstr>
      <vt:lpstr>4. Sodium Tripoly Phosphate</vt:lpstr>
      <vt:lpstr>5. Sodium Carbonate</vt:lpstr>
      <vt:lpstr>6. Sodium Carbonate</vt:lpstr>
      <vt:lpstr>7. Sodium Hydrosulphite</vt:lpstr>
      <vt:lpstr>8. Titanium Dioxide </vt:lpstr>
      <vt:lpstr>9. Ferric Chloride</vt:lpstr>
      <vt:lpstr>Oils</vt:lpstr>
      <vt:lpstr>Jute</vt:lpstr>
      <vt:lpstr>Coco Peat</vt:lpstr>
      <vt:lpstr>Garments</vt:lpstr>
      <vt:lpstr>Ramprasad GVSS., Founder &amp; MD., 📞 +91 7386112277, ✉️ Email: cmd@motherindgroup.com | ramprawsadindia@gmail.com 🌐 Website: www.motherindiagroup.com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Abrasives Media: </dc:title>
  <dc:creator>I LOVE MY INDIA</dc:creator>
  <cp:lastModifiedBy>sushma sandy</cp:lastModifiedBy>
  <cp:revision>242</cp:revision>
  <dcterms:created xsi:type="dcterms:W3CDTF">2025-02-13T06:13:48Z</dcterms:created>
  <dcterms:modified xsi:type="dcterms:W3CDTF">2025-02-17T07:05:41Z</dcterms:modified>
</cp:coreProperties>
</file>